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274" r:id="rId2"/>
    <p:sldId id="275" r:id="rId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29A3E4-A2F7-4190-9D7B-027B1FAF97EF}" type="datetimeFigureOut">
              <a:rPr lang="fr-FR" smtClean="0"/>
              <a:t>26/02/2026</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58B8AF3-6CAF-422D-B814-8F428F13BC8E}" type="slidenum">
              <a:rPr lang="fr-FR" smtClean="0"/>
              <a:t>‹N°›</a:t>
            </a:fld>
            <a:endParaRPr lang="fr-FR" dirty="0"/>
          </a:p>
        </p:txBody>
      </p:sp>
    </p:spTree>
    <p:extLst>
      <p:ext uri="{BB962C8B-B14F-4D97-AF65-F5344CB8AC3E}">
        <p14:creationId xmlns:p14="http://schemas.microsoft.com/office/powerpoint/2010/main" val="423879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miere page">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968" y="188640"/>
            <a:ext cx="2777063" cy="1599830"/>
          </a:xfrm>
          <a:prstGeom prst="rect">
            <a:avLst/>
          </a:prstGeom>
        </p:spPr>
      </p:pic>
      <p:sp>
        <p:nvSpPr>
          <p:cNvPr id="8" name="ZoneTexte 7"/>
          <p:cNvSpPr txBox="1"/>
          <p:nvPr userDrawn="1"/>
        </p:nvSpPr>
        <p:spPr>
          <a:xfrm>
            <a:off x="3203848" y="5935910"/>
            <a:ext cx="5328592" cy="553998"/>
          </a:xfrm>
          <a:prstGeom prst="rect">
            <a:avLst/>
          </a:prstGeom>
          <a:noFill/>
        </p:spPr>
        <p:txBody>
          <a:bodyPr wrap="square" rtlCol="0">
            <a:spAutoFit/>
          </a:bodyPr>
          <a:lstStyle/>
          <a:p>
            <a:r>
              <a:rPr lang="fr-FR" sz="3000" dirty="0">
                <a:solidFill>
                  <a:srgbClr val="82B818"/>
                </a:solidFill>
                <a:latin typeface="Century Gothic" panose="020B0502020202020204" pitchFamily="34" charset="0"/>
              </a:rPr>
              <a:t>Sustainable paper solutions</a:t>
            </a:r>
          </a:p>
        </p:txBody>
      </p:sp>
      <p:sp>
        <p:nvSpPr>
          <p:cNvPr id="5" name="Espace réservé du contenu 2"/>
          <p:cNvSpPr>
            <a:spLocks noGrp="1"/>
          </p:cNvSpPr>
          <p:nvPr>
            <p:ph idx="1"/>
          </p:nvPr>
        </p:nvSpPr>
        <p:spPr>
          <a:xfrm>
            <a:off x="2987824" y="2060848"/>
            <a:ext cx="5400600" cy="3385008"/>
          </a:xfrm>
        </p:spPr>
        <p:txBody>
          <a:bodyPr>
            <a:normAutofit/>
          </a:bodyPr>
          <a:lstStyle>
            <a:lvl1pPr marL="0" indent="0">
              <a:buFont typeface="Courier New" panose="02070309020205020404" pitchFamily="49" charset="0"/>
              <a:buNone/>
              <a:defRPr sz="2800">
                <a:solidFill>
                  <a:srgbClr val="0070C0"/>
                </a:solidFill>
              </a:defRPr>
            </a:lvl1pPr>
            <a:lvl2pPr marL="742950" indent="-285750">
              <a:buFont typeface="Arial" panose="020B0604020202020204" pitchFamily="34" charset="0"/>
              <a:buChar char="•"/>
              <a:defRPr sz="2800">
                <a:solidFill>
                  <a:srgbClr val="0070C0"/>
                </a:solidFill>
              </a:defRPr>
            </a:lvl2pPr>
            <a:lvl3pPr>
              <a:defRPr sz="1800"/>
            </a:lvl3pPr>
            <a:lvl4pPr>
              <a:defRPr sz="1800"/>
            </a:lvl4pPr>
            <a:lvl5pPr>
              <a:defRPr sz="1800"/>
            </a:lvl5pPr>
          </a:lstStyle>
          <a:p>
            <a:pPr lvl="0"/>
            <a:endParaRPr lang="fr-FR" dirty="0"/>
          </a:p>
        </p:txBody>
      </p:sp>
    </p:spTree>
    <p:extLst>
      <p:ext uri="{BB962C8B-B14F-4D97-AF65-F5344CB8AC3E}">
        <p14:creationId xmlns:p14="http://schemas.microsoft.com/office/powerpoint/2010/main" val="134875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4" name="Espace réservé du numéro de diapositive 3"/>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7053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66463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77933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3931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1163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ommai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rmAutofit/>
          </a:bodyPr>
          <a:lstStyle>
            <a:lvl1pPr>
              <a:defRPr sz="2800">
                <a:solidFill>
                  <a:srgbClr val="0070C0"/>
                </a:solidFill>
                <a:latin typeface="Century Gothic" panose="020B0502020202020204" pitchFamily="34" charset="0"/>
              </a:defRPr>
            </a:lvl1pPr>
          </a:lstStyle>
          <a:p>
            <a:r>
              <a:rPr lang="fr-FR" dirty="0"/>
              <a:t>Sommaire</a:t>
            </a:r>
          </a:p>
        </p:txBody>
      </p:sp>
      <p:sp>
        <p:nvSpPr>
          <p:cNvPr id="3" name="Espace réservé du contenu 2"/>
          <p:cNvSpPr>
            <a:spLocks noGrp="1"/>
          </p:cNvSpPr>
          <p:nvPr>
            <p:ph idx="1"/>
          </p:nvPr>
        </p:nvSpPr>
        <p:spPr>
          <a:xfrm>
            <a:off x="1547664" y="1124744"/>
            <a:ext cx="7300248" cy="4897176"/>
          </a:xfrm>
        </p:spPr>
        <p:txBody>
          <a:bodyPr/>
          <a:lstStyle>
            <a:lvl1pPr marL="342900" indent="-342900">
              <a:buFont typeface="Courier New" panose="02070309020205020404" pitchFamily="49" charset="0"/>
              <a:buChar char="o"/>
              <a:defRPr sz="1800"/>
            </a:lvl1pPr>
            <a:lvl2pPr marL="742950" indent="-285750">
              <a:buFont typeface="Arial" panose="020B0604020202020204" pitchFamily="34" charset="0"/>
              <a:buChar char="•"/>
              <a:defRPr sz="16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
        <p:nvSpPr>
          <p:cNvPr id="7" name="Espace réservé du pied de page 4"/>
          <p:cNvSpPr>
            <a:spLocks noGrp="1"/>
          </p:cNvSpPr>
          <p:nvPr>
            <p:ph type="ftr" sz="quarter" idx="11"/>
          </p:nvPr>
        </p:nvSpPr>
        <p:spPr>
          <a:xfrm>
            <a:off x="1547664" y="6567371"/>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spTree>
    <p:extLst>
      <p:ext uri="{BB962C8B-B14F-4D97-AF65-F5344CB8AC3E}">
        <p14:creationId xmlns:p14="http://schemas.microsoft.com/office/powerpoint/2010/main" val="74333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ge de bas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sp>
        <p:nvSpPr>
          <p:cNvPr id="5" name="Espace réservé du pied de page 4"/>
          <p:cNvSpPr>
            <a:spLocks noGrp="1"/>
          </p:cNvSpPr>
          <p:nvPr>
            <p:ph type="ftr" sz="quarter" idx="11"/>
          </p:nvPr>
        </p:nvSpPr>
        <p:spPr>
          <a:xfrm>
            <a:off x="1547664" y="6567371"/>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Tree>
    <p:extLst>
      <p:ext uri="{BB962C8B-B14F-4D97-AF65-F5344CB8AC3E}">
        <p14:creationId xmlns:p14="http://schemas.microsoft.com/office/powerpoint/2010/main" val="169614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page">
    <p:bg>
      <p:bgPr>
        <a:blipFill dpi="0" rotWithShape="1">
          <a:blip r:embed="rId2">
            <a:alphaModFix amt="78000"/>
            <a:lum/>
          </a:blip>
          <a:srcRect/>
          <a:stretch>
            <a:fillRect t="-35000" b="-35000"/>
          </a:stretch>
        </a:blipFill>
        <a:effectLst/>
      </p:bgPr>
    </p:bg>
    <p:spTree>
      <p:nvGrpSpPr>
        <p:cNvPr id="1" name=""/>
        <p:cNvGrpSpPr/>
        <p:nvPr/>
      </p:nvGrpSpPr>
      <p:grpSpPr>
        <a:xfrm>
          <a:off x="0" y="0"/>
          <a:ext cx="0" cy="0"/>
          <a:chOff x="0" y="0"/>
          <a:chExt cx="0" cy="0"/>
        </a:xfrm>
      </p:grpSpPr>
      <p:sp>
        <p:nvSpPr>
          <p:cNvPr id="7" name="Rectangle à coins arrondis 6"/>
          <p:cNvSpPr/>
          <p:nvPr userDrawn="1"/>
        </p:nvSpPr>
        <p:spPr>
          <a:xfrm rot="21221375">
            <a:off x="1811672" y="3279361"/>
            <a:ext cx="6552728" cy="1882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 name="Espace réservé du texte 2"/>
          <p:cNvSpPr>
            <a:spLocks noGrp="1"/>
          </p:cNvSpPr>
          <p:nvPr>
            <p:ph type="body" idx="1" hasCustomPrompt="1"/>
          </p:nvPr>
        </p:nvSpPr>
        <p:spPr>
          <a:xfrm rot="21228597">
            <a:off x="1901609" y="3846664"/>
            <a:ext cx="6284780" cy="770574"/>
          </a:xfrm>
        </p:spPr>
        <p:txBody>
          <a:bodyPr anchor="b">
            <a:noAutofit/>
          </a:bodyPr>
          <a:lstStyle>
            <a:lvl1pPr marL="0" indent="0" algn="ctr">
              <a:buNone/>
              <a:defRPr sz="3400" b="0" baseline="0">
                <a:solidFill>
                  <a:srgbClr val="0075B8"/>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du module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264" y="6092664"/>
            <a:ext cx="1331736" cy="767196"/>
          </a:xfrm>
          <a:prstGeom prst="rect">
            <a:avLst/>
          </a:prstGeom>
        </p:spPr>
      </p:pic>
    </p:spTree>
    <p:extLst>
      <p:ext uri="{BB962C8B-B14F-4D97-AF65-F5344CB8AC3E}">
        <p14:creationId xmlns:p14="http://schemas.microsoft.com/office/powerpoint/2010/main" val="333361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sans logo">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sp>
        <p:nvSpPr>
          <p:cNvPr id="5" name="Espace réservé du pied de page 4"/>
          <p:cNvSpPr>
            <a:spLocks noGrp="1"/>
          </p:cNvSpPr>
          <p:nvPr>
            <p:ph type="ftr" sz="quarter" idx="11"/>
          </p:nvPr>
        </p:nvSpPr>
        <p:spPr>
          <a:xfrm>
            <a:off x="1420244" y="6589725"/>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spTree>
    <p:extLst>
      <p:ext uri="{BB962C8B-B14F-4D97-AF65-F5344CB8AC3E}">
        <p14:creationId xmlns:p14="http://schemas.microsoft.com/office/powerpoint/2010/main" val="333642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SANS bandea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95536" y="188640"/>
            <a:ext cx="7931224"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sp>
        <p:nvSpPr>
          <p:cNvPr id="5" name="Espace réservé du pied de page 4"/>
          <p:cNvSpPr>
            <a:spLocks noGrp="1"/>
          </p:cNvSpPr>
          <p:nvPr>
            <p:ph type="ftr" sz="quarter" idx="11"/>
          </p:nvPr>
        </p:nvSpPr>
        <p:spPr>
          <a:xfrm>
            <a:off x="395536" y="6566743"/>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Tree>
    <p:extLst>
      <p:ext uri="{BB962C8B-B14F-4D97-AF65-F5344CB8AC3E}">
        <p14:creationId xmlns:p14="http://schemas.microsoft.com/office/powerpoint/2010/main" val="238835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3818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9" name="Espace réservé du numéro de diapositive 8"/>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00792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5" name="Espace réservé du numéro de diapositive 4"/>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297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300932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C3B90B-E18D-4C11-B5DA-1D68168B3728}"/>
              </a:ext>
            </a:extLst>
          </p:cNvPr>
          <p:cNvPicPr>
            <a:picLocks noChangeAspect="1"/>
          </p:cNvPicPr>
          <p:nvPr/>
        </p:nvPicPr>
        <p:blipFill>
          <a:blip r:embed="rId2"/>
          <a:stretch>
            <a:fillRect/>
          </a:stretch>
        </p:blipFill>
        <p:spPr>
          <a:xfrm>
            <a:off x="755576" y="1925910"/>
            <a:ext cx="1914525" cy="4743450"/>
          </a:xfrm>
          <a:prstGeom prst="rect">
            <a:avLst/>
          </a:prstGeom>
        </p:spPr>
      </p:pic>
      <p:pic>
        <p:nvPicPr>
          <p:cNvPr id="7" name="Image 6">
            <a:extLst>
              <a:ext uri="{FF2B5EF4-FFF2-40B4-BE49-F238E27FC236}">
                <a16:creationId xmlns:a16="http://schemas.microsoft.com/office/drawing/2014/main" id="{AA39A09A-D75D-4D75-AAA5-54DCA1F73C66}"/>
              </a:ext>
            </a:extLst>
          </p:cNvPr>
          <p:cNvPicPr>
            <a:picLocks noChangeAspect="1"/>
          </p:cNvPicPr>
          <p:nvPr/>
        </p:nvPicPr>
        <p:blipFill>
          <a:blip r:embed="rId3"/>
          <a:stretch>
            <a:fillRect/>
          </a:stretch>
        </p:blipFill>
        <p:spPr>
          <a:xfrm>
            <a:off x="6676975" y="1973535"/>
            <a:ext cx="1495425" cy="4695825"/>
          </a:xfrm>
          <a:prstGeom prst="rect">
            <a:avLst/>
          </a:prstGeom>
        </p:spPr>
      </p:pic>
      <p:pic>
        <p:nvPicPr>
          <p:cNvPr id="8" name="Image 7">
            <a:extLst>
              <a:ext uri="{FF2B5EF4-FFF2-40B4-BE49-F238E27FC236}">
                <a16:creationId xmlns:a16="http://schemas.microsoft.com/office/drawing/2014/main" id="{BCDD499C-0550-4562-8A37-33EF8D44E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672" y="2190517"/>
            <a:ext cx="2605731" cy="1211771"/>
          </a:xfrm>
          <a:prstGeom prst="rect">
            <a:avLst/>
          </a:prstGeom>
        </p:spPr>
      </p:pic>
      <p:sp>
        <p:nvSpPr>
          <p:cNvPr id="9" name="Légende : double flèche horizontale 8">
            <a:extLst>
              <a:ext uri="{FF2B5EF4-FFF2-40B4-BE49-F238E27FC236}">
                <a16:creationId xmlns:a16="http://schemas.microsoft.com/office/drawing/2014/main" id="{80CC3721-B97C-49A5-A5E1-1FA7B6051344}"/>
              </a:ext>
            </a:extLst>
          </p:cNvPr>
          <p:cNvSpPr/>
          <p:nvPr/>
        </p:nvSpPr>
        <p:spPr>
          <a:xfrm>
            <a:off x="2699792" y="4149080"/>
            <a:ext cx="3816424" cy="1512168"/>
          </a:xfrm>
          <a:prstGeom prst="leftRightArrowCallou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77 / 100</a:t>
            </a:r>
          </a:p>
        </p:txBody>
      </p:sp>
      <p:sp>
        <p:nvSpPr>
          <p:cNvPr id="10" name="ZoneTexte 9">
            <a:extLst>
              <a:ext uri="{FF2B5EF4-FFF2-40B4-BE49-F238E27FC236}">
                <a16:creationId xmlns:a16="http://schemas.microsoft.com/office/drawing/2014/main" id="{DCE34C5B-134C-4E72-A8AF-200C509FF0ED}"/>
              </a:ext>
            </a:extLst>
          </p:cNvPr>
          <p:cNvSpPr txBox="1"/>
          <p:nvPr/>
        </p:nvSpPr>
        <p:spPr>
          <a:xfrm>
            <a:off x="1619672" y="764704"/>
            <a:ext cx="5976664" cy="830997"/>
          </a:xfrm>
          <a:prstGeom prst="rect">
            <a:avLst/>
          </a:prstGeom>
          <a:noFill/>
        </p:spPr>
        <p:txBody>
          <a:bodyPr wrap="square" rtlCol="0">
            <a:spAutoFit/>
          </a:bodyPr>
          <a:lstStyle/>
          <a:p>
            <a:pPr algn="ctr"/>
            <a:r>
              <a:rPr lang="en-US" sz="2400" b="1" dirty="0">
                <a:solidFill>
                  <a:schemeClr val="tx2"/>
                </a:solidFill>
              </a:rPr>
              <a:t>Based on 2025, </a:t>
            </a:r>
          </a:p>
          <a:p>
            <a:pPr algn="ctr"/>
            <a:r>
              <a:rPr lang="en-US" sz="2400" b="1" dirty="0">
                <a:solidFill>
                  <a:schemeClr val="tx2"/>
                </a:solidFill>
              </a:rPr>
              <a:t>Gender Index is</a:t>
            </a:r>
          </a:p>
        </p:txBody>
      </p:sp>
      <p:sp>
        <p:nvSpPr>
          <p:cNvPr id="11" name="ZoneTexte 10">
            <a:extLst>
              <a:ext uri="{FF2B5EF4-FFF2-40B4-BE49-F238E27FC236}">
                <a16:creationId xmlns:a16="http://schemas.microsoft.com/office/drawing/2014/main" id="{66B4FCB7-8A50-4172-BD26-1A576C99649B}"/>
              </a:ext>
            </a:extLst>
          </p:cNvPr>
          <p:cNvSpPr txBox="1"/>
          <p:nvPr/>
        </p:nvSpPr>
        <p:spPr>
          <a:xfrm>
            <a:off x="3892213" y="3627772"/>
            <a:ext cx="1359574" cy="461665"/>
          </a:xfrm>
          <a:prstGeom prst="rect">
            <a:avLst/>
          </a:prstGeom>
          <a:noFill/>
        </p:spPr>
        <p:txBody>
          <a:bodyPr wrap="square" rtlCol="0">
            <a:spAutoFit/>
          </a:bodyPr>
          <a:lstStyle/>
          <a:p>
            <a:pPr algn="ctr"/>
            <a:endParaRPr lang="fr-FR" sz="2400" b="1" dirty="0">
              <a:solidFill>
                <a:schemeClr val="tx2"/>
              </a:solidFill>
            </a:endParaRPr>
          </a:p>
        </p:txBody>
      </p:sp>
      <p:sp>
        <p:nvSpPr>
          <p:cNvPr id="12" name="ZoneTexte 11">
            <a:extLst>
              <a:ext uri="{FF2B5EF4-FFF2-40B4-BE49-F238E27FC236}">
                <a16:creationId xmlns:a16="http://schemas.microsoft.com/office/drawing/2014/main" id="{29EBE961-D4C4-4683-BA64-D25CAD516642}"/>
              </a:ext>
            </a:extLst>
          </p:cNvPr>
          <p:cNvSpPr txBox="1"/>
          <p:nvPr/>
        </p:nvSpPr>
        <p:spPr>
          <a:xfrm>
            <a:off x="35496" y="68431"/>
            <a:ext cx="9073008" cy="577081"/>
          </a:xfrm>
          <a:prstGeom prst="rect">
            <a:avLst/>
          </a:prstGeom>
          <a:noFill/>
        </p:spPr>
        <p:txBody>
          <a:bodyPr wrap="square" rtlCol="0">
            <a:spAutoFit/>
          </a:bodyPr>
          <a:lstStyle/>
          <a:p>
            <a:pPr algn="just"/>
            <a:r>
              <a:rPr lang="en-US" sz="1050" b="1" dirty="0">
                <a:solidFill>
                  <a:schemeClr val="tx2"/>
                </a:solidFill>
              </a:rPr>
              <a:t>To achieve equal remuneration between women and men workers, the law dated September 5th, 2018 on the freedom to choose one's professional future requires companies an obligation to achieve results by creating a Gender Index.</a:t>
            </a:r>
          </a:p>
          <a:p>
            <a:pPr algn="just"/>
            <a:r>
              <a:rPr lang="en-US" sz="1050" b="1" dirty="0">
                <a:solidFill>
                  <a:schemeClr val="tx2"/>
                </a:solidFill>
              </a:rPr>
              <a:t>Through 4 indicators, this index allows a measurement of the company's situation in terms of professional equality.</a:t>
            </a:r>
            <a:endParaRPr lang="fr-FR" sz="1050" b="1" dirty="0">
              <a:solidFill>
                <a:schemeClr val="tx2"/>
              </a:solidFill>
            </a:endParaRPr>
          </a:p>
        </p:txBody>
      </p:sp>
    </p:spTree>
    <p:extLst>
      <p:ext uri="{BB962C8B-B14F-4D97-AF65-F5344CB8AC3E}">
        <p14:creationId xmlns:p14="http://schemas.microsoft.com/office/powerpoint/2010/main" val="251530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C3B90B-E18D-4C11-B5DA-1D68168B3728}"/>
              </a:ext>
            </a:extLst>
          </p:cNvPr>
          <p:cNvPicPr>
            <a:picLocks noChangeAspect="1"/>
          </p:cNvPicPr>
          <p:nvPr/>
        </p:nvPicPr>
        <p:blipFill>
          <a:blip r:embed="rId2"/>
          <a:stretch>
            <a:fillRect/>
          </a:stretch>
        </p:blipFill>
        <p:spPr>
          <a:xfrm>
            <a:off x="755576" y="1925910"/>
            <a:ext cx="1914525" cy="4743450"/>
          </a:xfrm>
          <a:prstGeom prst="rect">
            <a:avLst/>
          </a:prstGeom>
        </p:spPr>
      </p:pic>
      <p:pic>
        <p:nvPicPr>
          <p:cNvPr id="7" name="Image 6">
            <a:extLst>
              <a:ext uri="{FF2B5EF4-FFF2-40B4-BE49-F238E27FC236}">
                <a16:creationId xmlns:a16="http://schemas.microsoft.com/office/drawing/2014/main" id="{AA39A09A-D75D-4D75-AAA5-54DCA1F73C66}"/>
              </a:ext>
            </a:extLst>
          </p:cNvPr>
          <p:cNvPicPr>
            <a:picLocks noChangeAspect="1"/>
          </p:cNvPicPr>
          <p:nvPr/>
        </p:nvPicPr>
        <p:blipFill>
          <a:blip r:embed="rId3"/>
          <a:stretch>
            <a:fillRect/>
          </a:stretch>
        </p:blipFill>
        <p:spPr>
          <a:xfrm>
            <a:off x="6676975" y="1973535"/>
            <a:ext cx="1495425" cy="4695825"/>
          </a:xfrm>
          <a:prstGeom prst="rect">
            <a:avLst/>
          </a:prstGeom>
        </p:spPr>
      </p:pic>
      <p:pic>
        <p:nvPicPr>
          <p:cNvPr id="8" name="Image 7">
            <a:extLst>
              <a:ext uri="{FF2B5EF4-FFF2-40B4-BE49-F238E27FC236}">
                <a16:creationId xmlns:a16="http://schemas.microsoft.com/office/drawing/2014/main" id="{BCDD499C-0550-4562-8A37-33EF8D44E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578" y="81402"/>
            <a:ext cx="1240926" cy="577081"/>
          </a:xfrm>
          <a:prstGeom prst="rect">
            <a:avLst/>
          </a:prstGeom>
        </p:spPr>
      </p:pic>
      <p:sp>
        <p:nvSpPr>
          <p:cNvPr id="9" name="Légende : double flèche horizontale 8">
            <a:extLst>
              <a:ext uri="{FF2B5EF4-FFF2-40B4-BE49-F238E27FC236}">
                <a16:creationId xmlns:a16="http://schemas.microsoft.com/office/drawing/2014/main" id="{80CC3721-B97C-49A5-A5E1-1FA7B6051344}"/>
              </a:ext>
            </a:extLst>
          </p:cNvPr>
          <p:cNvSpPr/>
          <p:nvPr/>
        </p:nvSpPr>
        <p:spPr>
          <a:xfrm>
            <a:off x="2467026" y="5589240"/>
            <a:ext cx="4121198" cy="1080120"/>
          </a:xfrm>
          <a:prstGeom prst="leftRightArrowCallou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p>
          <a:p>
            <a:pPr algn="ctr"/>
            <a:r>
              <a:rPr lang="fr-FR" sz="2400" b="1" u="sng" dirty="0">
                <a:effectLst>
                  <a:outerShdw blurRad="38100" dist="38100" dir="2700000" algn="tl">
                    <a:srgbClr val="000000">
                      <a:alpha val="43137"/>
                    </a:srgbClr>
                  </a:outerShdw>
                </a:effectLst>
              </a:rPr>
              <a:t>7</a:t>
            </a:r>
            <a:r>
              <a:rPr lang="fr-FR" sz="2400" b="1" u="sng">
                <a:effectLst>
                  <a:outerShdw blurRad="38100" dist="38100" dir="2700000" algn="tl">
                    <a:srgbClr val="000000">
                      <a:alpha val="43137"/>
                    </a:srgbClr>
                  </a:outerShdw>
                </a:effectLst>
              </a:rPr>
              <a:t>7 </a:t>
            </a:r>
            <a:r>
              <a:rPr lang="fr-FR" sz="2400" b="1" u="sng" dirty="0">
                <a:effectLst>
                  <a:outerShdw blurRad="38100" dist="38100" dir="2700000" algn="tl">
                    <a:srgbClr val="000000">
                      <a:alpha val="43137"/>
                    </a:srgbClr>
                  </a:outerShdw>
                </a:effectLst>
              </a:rPr>
              <a:t>/ 100</a:t>
            </a:r>
            <a:endParaRPr lang="fr-FR" sz="2400" b="1" dirty="0"/>
          </a:p>
        </p:txBody>
      </p:sp>
      <p:sp>
        <p:nvSpPr>
          <p:cNvPr id="10" name="ZoneTexte 9">
            <a:extLst>
              <a:ext uri="{FF2B5EF4-FFF2-40B4-BE49-F238E27FC236}">
                <a16:creationId xmlns:a16="http://schemas.microsoft.com/office/drawing/2014/main" id="{DCE34C5B-134C-4E72-A8AF-200C509FF0ED}"/>
              </a:ext>
            </a:extLst>
          </p:cNvPr>
          <p:cNvSpPr txBox="1"/>
          <p:nvPr/>
        </p:nvSpPr>
        <p:spPr>
          <a:xfrm>
            <a:off x="35496" y="620688"/>
            <a:ext cx="9073008" cy="830997"/>
          </a:xfrm>
          <a:prstGeom prst="rect">
            <a:avLst/>
          </a:prstGeom>
          <a:noFill/>
        </p:spPr>
        <p:txBody>
          <a:bodyPr wrap="square" rtlCol="0">
            <a:spAutoFit/>
          </a:bodyPr>
          <a:lstStyle/>
          <a:p>
            <a:pPr algn="ctr"/>
            <a:r>
              <a:rPr lang="en-US" sz="2400" b="1" dirty="0">
                <a:solidFill>
                  <a:schemeClr val="tx2"/>
                </a:solidFill>
              </a:rPr>
              <a:t>Based on 2025, </a:t>
            </a:r>
          </a:p>
          <a:p>
            <a:pPr algn="ctr"/>
            <a:r>
              <a:rPr lang="en-US" sz="2400" b="1" dirty="0">
                <a:solidFill>
                  <a:schemeClr val="tx2"/>
                </a:solidFill>
              </a:rPr>
              <a:t>Gender Index is</a:t>
            </a:r>
          </a:p>
        </p:txBody>
      </p:sp>
      <p:sp>
        <p:nvSpPr>
          <p:cNvPr id="11" name="ZoneTexte 10">
            <a:extLst>
              <a:ext uri="{FF2B5EF4-FFF2-40B4-BE49-F238E27FC236}">
                <a16:creationId xmlns:a16="http://schemas.microsoft.com/office/drawing/2014/main" id="{66B4FCB7-8A50-4172-BD26-1A576C99649B}"/>
              </a:ext>
            </a:extLst>
          </p:cNvPr>
          <p:cNvSpPr txBox="1"/>
          <p:nvPr/>
        </p:nvSpPr>
        <p:spPr>
          <a:xfrm>
            <a:off x="3165366" y="5467290"/>
            <a:ext cx="2952328" cy="553998"/>
          </a:xfrm>
          <a:prstGeom prst="rect">
            <a:avLst/>
          </a:prstGeom>
          <a:noFill/>
        </p:spPr>
        <p:txBody>
          <a:bodyPr wrap="square" rtlCol="0">
            <a:spAutoFit/>
          </a:bodyPr>
          <a:lstStyle/>
          <a:p>
            <a:pPr algn="ctr"/>
            <a:endParaRPr lang="fr-FR" sz="600" b="1" dirty="0">
              <a:solidFill>
                <a:schemeClr val="tx2"/>
              </a:solidFill>
            </a:endParaRPr>
          </a:p>
          <a:p>
            <a:pPr algn="ctr"/>
            <a:r>
              <a:rPr lang="fr-FR" sz="2400" b="1" dirty="0">
                <a:solidFill>
                  <a:schemeClr val="tx2"/>
                </a:solidFill>
              </a:rPr>
              <a:t>Total points : </a:t>
            </a:r>
          </a:p>
        </p:txBody>
      </p:sp>
      <p:sp>
        <p:nvSpPr>
          <p:cNvPr id="13" name="ZoneTexte 12">
            <a:extLst>
              <a:ext uri="{FF2B5EF4-FFF2-40B4-BE49-F238E27FC236}">
                <a16:creationId xmlns:a16="http://schemas.microsoft.com/office/drawing/2014/main" id="{ECE9EE6E-FD7E-472A-8EFC-B2D8D9A6E860}"/>
              </a:ext>
            </a:extLst>
          </p:cNvPr>
          <p:cNvSpPr txBox="1"/>
          <p:nvPr/>
        </p:nvSpPr>
        <p:spPr>
          <a:xfrm>
            <a:off x="2238053" y="1341929"/>
            <a:ext cx="4638203" cy="430887"/>
          </a:xfrm>
          <a:prstGeom prst="rect">
            <a:avLst/>
          </a:prstGeom>
          <a:noFill/>
        </p:spPr>
        <p:txBody>
          <a:bodyPr wrap="square" rtlCol="0">
            <a:spAutoFit/>
          </a:bodyPr>
          <a:lstStyle/>
          <a:p>
            <a:pPr algn="ctr"/>
            <a:endParaRPr lang="fr-FR" sz="400" b="1" dirty="0">
              <a:solidFill>
                <a:schemeClr val="accent5"/>
              </a:solidFill>
            </a:endParaRPr>
          </a:p>
          <a:p>
            <a:pPr algn="ctr"/>
            <a:r>
              <a:rPr lang="fr-FR" b="1" dirty="0">
                <a:solidFill>
                  <a:schemeClr val="accent4"/>
                </a:solidFill>
              </a:rPr>
              <a:t>Name of </a:t>
            </a:r>
            <a:r>
              <a:rPr lang="fr-FR" b="1" dirty="0" err="1">
                <a:solidFill>
                  <a:schemeClr val="accent4"/>
                </a:solidFill>
              </a:rPr>
              <a:t>indicators</a:t>
            </a:r>
            <a:r>
              <a:rPr lang="fr-FR" b="1" dirty="0">
                <a:solidFill>
                  <a:schemeClr val="accent4"/>
                </a:solidFill>
              </a:rPr>
              <a:t> and </a:t>
            </a:r>
            <a:r>
              <a:rPr lang="fr-FR" b="1" dirty="0">
                <a:solidFill>
                  <a:schemeClr val="accent6"/>
                </a:solidFill>
              </a:rPr>
              <a:t>points </a:t>
            </a:r>
            <a:r>
              <a:rPr lang="fr-FR" b="1" dirty="0" err="1">
                <a:solidFill>
                  <a:schemeClr val="accent6"/>
                </a:solidFill>
              </a:rPr>
              <a:t>obtained</a:t>
            </a:r>
            <a:r>
              <a:rPr lang="fr-FR" b="1" dirty="0">
                <a:solidFill>
                  <a:schemeClr val="accent6"/>
                </a:solidFill>
              </a:rPr>
              <a:t> : </a:t>
            </a:r>
          </a:p>
        </p:txBody>
      </p:sp>
      <p:sp>
        <p:nvSpPr>
          <p:cNvPr id="14" name="ZoneTexte 13">
            <a:extLst>
              <a:ext uri="{FF2B5EF4-FFF2-40B4-BE49-F238E27FC236}">
                <a16:creationId xmlns:a16="http://schemas.microsoft.com/office/drawing/2014/main" id="{47BC1EFE-EEE7-4BA9-8360-5D0DAABA544C}"/>
              </a:ext>
            </a:extLst>
          </p:cNvPr>
          <p:cNvSpPr txBox="1"/>
          <p:nvPr/>
        </p:nvSpPr>
        <p:spPr>
          <a:xfrm>
            <a:off x="3059832" y="1700808"/>
            <a:ext cx="2952328" cy="338554"/>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1 – Wage gap : </a:t>
            </a:r>
          </a:p>
        </p:txBody>
      </p:sp>
      <p:sp>
        <p:nvSpPr>
          <p:cNvPr id="2" name="Est égal à 1">
            <a:extLst>
              <a:ext uri="{FF2B5EF4-FFF2-40B4-BE49-F238E27FC236}">
                <a16:creationId xmlns:a16="http://schemas.microsoft.com/office/drawing/2014/main" id="{3B5E1459-0DE4-4404-8CEA-D1890A68BC1D}"/>
              </a:ext>
            </a:extLst>
          </p:cNvPr>
          <p:cNvSpPr/>
          <p:nvPr/>
        </p:nvSpPr>
        <p:spPr>
          <a:xfrm>
            <a:off x="4211960" y="5085184"/>
            <a:ext cx="576064"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81243269-B6FB-4F04-9387-92ED7E85A919}"/>
              </a:ext>
            </a:extLst>
          </p:cNvPr>
          <p:cNvSpPr txBox="1"/>
          <p:nvPr/>
        </p:nvSpPr>
        <p:spPr>
          <a:xfrm>
            <a:off x="3059832" y="1845985"/>
            <a:ext cx="2952328" cy="430887"/>
          </a:xfrm>
          <a:prstGeom prst="rect">
            <a:avLst/>
          </a:prstGeom>
          <a:noFill/>
        </p:spPr>
        <p:txBody>
          <a:bodyPr wrap="square" rtlCol="0">
            <a:spAutoFit/>
          </a:bodyPr>
          <a:lstStyle/>
          <a:p>
            <a:pPr algn="ctr"/>
            <a:r>
              <a:rPr lang="fr-FR" sz="400" b="1" dirty="0">
                <a:solidFill>
                  <a:schemeClr val="accent6"/>
                </a:solidFill>
              </a:rPr>
              <a:t>w</a:t>
            </a:r>
          </a:p>
          <a:p>
            <a:pPr algn="ctr"/>
            <a:r>
              <a:rPr lang="fr-FR" b="1" u="sng" dirty="0">
                <a:solidFill>
                  <a:schemeClr val="accent6"/>
                </a:solidFill>
                <a:effectLst>
                  <a:outerShdw blurRad="38100" dist="38100" dir="2700000" algn="tl">
                    <a:srgbClr val="000000">
                      <a:alpha val="43137"/>
                    </a:srgbClr>
                  </a:outerShdw>
                </a:effectLst>
              </a:rPr>
              <a:t>37</a:t>
            </a:r>
            <a:r>
              <a:rPr lang="fr-FR" dirty="0">
                <a:solidFill>
                  <a:schemeClr val="accent6"/>
                </a:solidFill>
              </a:rPr>
              <a:t> points out of 40</a:t>
            </a:r>
          </a:p>
        </p:txBody>
      </p:sp>
      <p:sp>
        <p:nvSpPr>
          <p:cNvPr id="16" name="ZoneTexte 15">
            <a:extLst>
              <a:ext uri="{FF2B5EF4-FFF2-40B4-BE49-F238E27FC236}">
                <a16:creationId xmlns:a16="http://schemas.microsoft.com/office/drawing/2014/main" id="{D3AFC677-8442-41FD-92E7-6E5A79A39EC5}"/>
              </a:ext>
            </a:extLst>
          </p:cNvPr>
          <p:cNvSpPr txBox="1"/>
          <p:nvPr/>
        </p:nvSpPr>
        <p:spPr>
          <a:xfrm>
            <a:off x="2483768" y="2492896"/>
            <a:ext cx="4121198" cy="338554"/>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2 – </a:t>
            </a:r>
            <a:r>
              <a:rPr lang="fr-FR" sz="1400" b="1" dirty="0" err="1">
                <a:solidFill>
                  <a:schemeClr val="accent4"/>
                </a:solidFill>
              </a:rPr>
              <a:t>individual</a:t>
            </a:r>
            <a:r>
              <a:rPr lang="fr-FR" sz="1400" b="1" dirty="0">
                <a:solidFill>
                  <a:schemeClr val="accent4"/>
                </a:solidFill>
              </a:rPr>
              <a:t> </a:t>
            </a:r>
            <a:r>
              <a:rPr lang="fr-FR" sz="1400" b="1" dirty="0" err="1">
                <a:solidFill>
                  <a:schemeClr val="accent4"/>
                </a:solidFill>
              </a:rPr>
              <a:t>increase</a:t>
            </a:r>
            <a:r>
              <a:rPr lang="fr-FR" sz="1400" b="1" dirty="0">
                <a:solidFill>
                  <a:schemeClr val="accent4"/>
                </a:solidFill>
              </a:rPr>
              <a:t> gap : </a:t>
            </a:r>
          </a:p>
        </p:txBody>
      </p:sp>
      <p:sp>
        <p:nvSpPr>
          <p:cNvPr id="17" name="ZoneTexte 16">
            <a:extLst>
              <a:ext uri="{FF2B5EF4-FFF2-40B4-BE49-F238E27FC236}">
                <a16:creationId xmlns:a16="http://schemas.microsoft.com/office/drawing/2014/main" id="{2C5F53BB-1838-41C5-A488-B34D15C1CE0B}"/>
              </a:ext>
            </a:extLst>
          </p:cNvPr>
          <p:cNvSpPr txBox="1"/>
          <p:nvPr/>
        </p:nvSpPr>
        <p:spPr>
          <a:xfrm>
            <a:off x="3059832" y="2636912"/>
            <a:ext cx="2952328" cy="430887"/>
          </a:xfrm>
          <a:prstGeom prst="rect">
            <a:avLst/>
          </a:prstGeom>
          <a:noFill/>
        </p:spPr>
        <p:txBody>
          <a:bodyPr wrap="square" rtlCol="0">
            <a:spAutoFit/>
          </a:bodyPr>
          <a:lstStyle/>
          <a:p>
            <a:pPr algn="ctr"/>
            <a:endParaRPr lang="fr-FR" sz="400" b="1" dirty="0">
              <a:solidFill>
                <a:schemeClr val="accent6"/>
              </a:solidFill>
            </a:endParaRPr>
          </a:p>
          <a:p>
            <a:pPr algn="ctr"/>
            <a:r>
              <a:rPr lang="fr-FR" b="1" u="sng" dirty="0">
                <a:solidFill>
                  <a:schemeClr val="accent6"/>
                </a:solidFill>
                <a:effectLst>
                  <a:outerShdw blurRad="38100" dist="38100" dir="2700000" algn="tl">
                    <a:srgbClr val="000000">
                      <a:alpha val="43137"/>
                    </a:srgbClr>
                  </a:outerShdw>
                </a:effectLst>
              </a:rPr>
              <a:t>25</a:t>
            </a:r>
            <a:r>
              <a:rPr lang="fr-FR" b="1" dirty="0">
                <a:solidFill>
                  <a:schemeClr val="accent6"/>
                </a:solidFill>
              </a:rPr>
              <a:t> </a:t>
            </a:r>
            <a:r>
              <a:rPr lang="fr-FR" dirty="0">
                <a:solidFill>
                  <a:schemeClr val="accent6"/>
                </a:solidFill>
              </a:rPr>
              <a:t>points out of 35</a:t>
            </a:r>
          </a:p>
        </p:txBody>
      </p:sp>
      <p:sp>
        <p:nvSpPr>
          <p:cNvPr id="3" name="Signe Plus 2">
            <a:extLst>
              <a:ext uri="{FF2B5EF4-FFF2-40B4-BE49-F238E27FC236}">
                <a16:creationId xmlns:a16="http://schemas.microsoft.com/office/drawing/2014/main" id="{D78A642C-8A32-449C-B173-D93D37E1AE47}"/>
              </a:ext>
            </a:extLst>
          </p:cNvPr>
          <p:cNvSpPr/>
          <p:nvPr/>
        </p:nvSpPr>
        <p:spPr>
          <a:xfrm>
            <a:off x="4355976" y="2276872"/>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5A3C4E19-5B06-400F-A550-FE3803F826D9}"/>
              </a:ext>
            </a:extLst>
          </p:cNvPr>
          <p:cNvSpPr txBox="1"/>
          <p:nvPr/>
        </p:nvSpPr>
        <p:spPr>
          <a:xfrm>
            <a:off x="2467026" y="3284984"/>
            <a:ext cx="4121198" cy="553998"/>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3 – percentage of </a:t>
            </a:r>
            <a:r>
              <a:rPr lang="fr-FR" sz="1400" b="1" dirty="0" err="1">
                <a:solidFill>
                  <a:schemeClr val="accent4"/>
                </a:solidFill>
              </a:rPr>
              <a:t>employees</a:t>
            </a:r>
            <a:r>
              <a:rPr lang="fr-FR" sz="1400" b="1" dirty="0">
                <a:solidFill>
                  <a:schemeClr val="accent4"/>
                </a:solidFill>
              </a:rPr>
              <a:t> </a:t>
            </a:r>
            <a:r>
              <a:rPr lang="fr-FR" sz="1400" b="1" dirty="0" err="1">
                <a:solidFill>
                  <a:schemeClr val="accent4"/>
                </a:solidFill>
              </a:rPr>
              <a:t>increased</a:t>
            </a:r>
            <a:r>
              <a:rPr lang="fr-FR" sz="1400" b="1" dirty="0">
                <a:solidFill>
                  <a:schemeClr val="accent4"/>
                </a:solidFill>
              </a:rPr>
              <a:t> </a:t>
            </a:r>
            <a:r>
              <a:rPr lang="fr-FR" sz="1400" b="1" dirty="0" err="1">
                <a:solidFill>
                  <a:schemeClr val="accent4"/>
                </a:solidFill>
              </a:rPr>
              <a:t>returning</a:t>
            </a:r>
            <a:r>
              <a:rPr lang="fr-FR" sz="1400" b="1" dirty="0">
                <a:solidFill>
                  <a:schemeClr val="accent4"/>
                </a:solidFill>
              </a:rPr>
              <a:t> </a:t>
            </a:r>
            <a:r>
              <a:rPr lang="fr-FR" sz="1400" b="1" dirty="0" err="1">
                <a:solidFill>
                  <a:schemeClr val="accent4"/>
                </a:solidFill>
              </a:rPr>
              <a:t>from</a:t>
            </a:r>
            <a:r>
              <a:rPr lang="fr-FR" sz="1400" b="1" dirty="0">
                <a:solidFill>
                  <a:schemeClr val="accent4"/>
                </a:solidFill>
              </a:rPr>
              <a:t> a </a:t>
            </a:r>
            <a:r>
              <a:rPr lang="fr-FR" sz="1400" b="1" dirty="0" err="1">
                <a:solidFill>
                  <a:schemeClr val="accent4"/>
                </a:solidFill>
              </a:rPr>
              <a:t>maternity</a:t>
            </a:r>
            <a:r>
              <a:rPr lang="fr-FR" sz="1400" b="1" dirty="0">
                <a:solidFill>
                  <a:schemeClr val="accent4"/>
                </a:solidFill>
              </a:rPr>
              <a:t> </a:t>
            </a:r>
            <a:r>
              <a:rPr lang="fr-FR" sz="1400" b="1" dirty="0" err="1">
                <a:solidFill>
                  <a:schemeClr val="accent4"/>
                </a:solidFill>
              </a:rPr>
              <a:t>leave</a:t>
            </a:r>
            <a:r>
              <a:rPr lang="fr-FR" sz="1400" b="1" dirty="0">
                <a:solidFill>
                  <a:schemeClr val="accent4"/>
                </a:solidFill>
              </a:rPr>
              <a:t> :  </a:t>
            </a:r>
          </a:p>
        </p:txBody>
      </p:sp>
      <p:sp>
        <p:nvSpPr>
          <p:cNvPr id="19" name="ZoneTexte 18">
            <a:extLst>
              <a:ext uri="{FF2B5EF4-FFF2-40B4-BE49-F238E27FC236}">
                <a16:creationId xmlns:a16="http://schemas.microsoft.com/office/drawing/2014/main" id="{33BE81FF-A747-401D-87BA-75C0CB6AEFE3}"/>
              </a:ext>
            </a:extLst>
          </p:cNvPr>
          <p:cNvSpPr txBox="1"/>
          <p:nvPr/>
        </p:nvSpPr>
        <p:spPr>
          <a:xfrm>
            <a:off x="3059832" y="3645024"/>
            <a:ext cx="2952328" cy="430887"/>
          </a:xfrm>
          <a:prstGeom prst="rect">
            <a:avLst/>
          </a:prstGeom>
          <a:noFill/>
        </p:spPr>
        <p:txBody>
          <a:bodyPr wrap="square" rtlCol="0">
            <a:spAutoFit/>
          </a:bodyPr>
          <a:lstStyle/>
          <a:p>
            <a:pPr algn="ctr"/>
            <a:endParaRPr lang="fr-FR" sz="400" b="1" dirty="0">
              <a:solidFill>
                <a:schemeClr val="accent6"/>
              </a:solidFill>
            </a:endParaRPr>
          </a:p>
          <a:p>
            <a:pPr algn="ctr"/>
            <a:r>
              <a:rPr lang="fr-FR" dirty="0">
                <a:solidFill>
                  <a:schemeClr val="accent6"/>
                </a:solidFill>
              </a:rPr>
              <a:t> </a:t>
            </a:r>
            <a:r>
              <a:rPr lang="fr-FR" b="1" u="sng" dirty="0">
                <a:solidFill>
                  <a:schemeClr val="accent6"/>
                </a:solidFill>
                <a:effectLst>
                  <a:outerShdw blurRad="38100" dist="38100" dir="2700000" algn="tl">
                    <a:srgbClr val="000000">
                      <a:alpha val="43137"/>
                    </a:srgbClr>
                  </a:outerShdw>
                </a:effectLst>
              </a:rPr>
              <a:t>15</a:t>
            </a:r>
            <a:r>
              <a:rPr lang="fr-FR" dirty="0">
                <a:solidFill>
                  <a:schemeClr val="accent6"/>
                </a:solidFill>
              </a:rPr>
              <a:t> points out of 15</a:t>
            </a:r>
          </a:p>
        </p:txBody>
      </p:sp>
      <p:sp>
        <p:nvSpPr>
          <p:cNvPr id="20" name="Signe Plus 19">
            <a:extLst>
              <a:ext uri="{FF2B5EF4-FFF2-40B4-BE49-F238E27FC236}">
                <a16:creationId xmlns:a16="http://schemas.microsoft.com/office/drawing/2014/main" id="{AA0AC696-C914-42E3-BF6F-1B9D390BDA8B}"/>
              </a:ext>
            </a:extLst>
          </p:cNvPr>
          <p:cNvSpPr/>
          <p:nvPr/>
        </p:nvSpPr>
        <p:spPr>
          <a:xfrm>
            <a:off x="4355976" y="3068960"/>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20BBD98-0C60-4C3F-B96F-7E26BAF19E36}"/>
              </a:ext>
            </a:extLst>
          </p:cNvPr>
          <p:cNvSpPr txBox="1"/>
          <p:nvPr/>
        </p:nvSpPr>
        <p:spPr>
          <a:xfrm>
            <a:off x="2467026" y="4293096"/>
            <a:ext cx="4121198" cy="553998"/>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4 – </a:t>
            </a:r>
            <a:r>
              <a:rPr lang="fr-FR" sz="1400" b="1" dirty="0" err="1">
                <a:solidFill>
                  <a:schemeClr val="accent4"/>
                </a:solidFill>
              </a:rPr>
              <a:t>number</a:t>
            </a:r>
            <a:r>
              <a:rPr lang="fr-FR" sz="1400" b="1" dirty="0">
                <a:solidFill>
                  <a:schemeClr val="accent4"/>
                </a:solidFill>
              </a:rPr>
              <a:t> of </a:t>
            </a:r>
            <a:r>
              <a:rPr lang="fr-FR" sz="1400" b="1" dirty="0" err="1">
                <a:solidFill>
                  <a:schemeClr val="accent4"/>
                </a:solidFill>
              </a:rPr>
              <a:t>employees</a:t>
            </a:r>
            <a:r>
              <a:rPr lang="fr-FR" sz="1400" b="1" dirty="0">
                <a:solidFill>
                  <a:schemeClr val="accent4"/>
                </a:solidFill>
              </a:rPr>
              <a:t> of the </a:t>
            </a:r>
            <a:r>
              <a:rPr lang="fr-FR" sz="1400" b="1" dirty="0" err="1">
                <a:solidFill>
                  <a:schemeClr val="accent4"/>
                </a:solidFill>
              </a:rPr>
              <a:t>under-represented</a:t>
            </a:r>
            <a:r>
              <a:rPr lang="fr-FR" sz="1400" b="1" dirty="0">
                <a:solidFill>
                  <a:schemeClr val="accent4"/>
                </a:solidFill>
              </a:rPr>
              <a:t> </a:t>
            </a:r>
            <a:r>
              <a:rPr lang="fr-FR" sz="1400" b="1" dirty="0" err="1">
                <a:solidFill>
                  <a:schemeClr val="accent4"/>
                </a:solidFill>
              </a:rPr>
              <a:t>category</a:t>
            </a:r>
            <a:r>
              <a:rPr lang="fr-FR" sz="1400" b="1" dirty="0">
                <a:solidFill>
                  <a:schemeClr val="accent4"/>
                </a:solidFill>
              </a:rPr>
              <a:t> </a:t>
            </a:r>
            <a:r>
              <a:rPr lang="fr-FR" sz="1400" b="1" dirty="0" err="1">
                <a:solidFill>
                  <a:schemeClr val="accent4"/>
                </a:solidFill>
              </a:rPr>
              <a:t>among</a:t>
            </a:r>
            <a:r>
              <a:rPr lang="fr-FR" sz="1400" b="1" dirty="0">
                <a:solidFill>
                  <a:schemeClr val="accent4"/>
                </a:solidFill>
              </a:rPr>
              <a:t> the 10 </a:t>
            </a:r>
            <a:r>
              <a:rPr lang="fr-FR" sz="1400" b="1" dirty="0" err="1">
                <a:solidFill>
                  <a:schemeClr val="accent4"/>
                </a:solidFill>
              </a:rPr>
              <a:t>highest</a:t>
            </a:r>
            <a:r>
              <a:rPr lang="fr-FR" sz="1400" b="1" dirty="0">
                <a:solidFill>
                  <a:schemeClr val="accent4"/>
                </a:solidFill>
              </a:rPr>
              <a:t> </a:t>
            </a:r>
            <a:r>
              <a:rPr lang="fr-FR" sz="1400" b="1" dirty="0" err="1">
                <a:solidFill>
                  <a:schemeClr val="accent4"/>
                </a:solidFill>
              </a:rPr>
              <a:t>earners</a:t>
            </a:r>
            <a:r>
              <a:rPr lang="fr-FR" sz="1400" b="1" dirty="0">
                <a:solidFill>
                  <a:schemeClr val="accent4"/>
                </a:solidFill>
              </a:rPr>
              <a:t> :  </a:t>
            </a:r>
          </a:p>
        </p:txBody>
      </p:sp>
      <p:sp>
        <p:nvSpPr>
          <p:cNvPr id="22" name="ZoneTexte 21">
            <a:extLst>
              <a:ext uri="{FF2B5EF4-FFF2-40B4-BE49-F238E27FC236}">
                <a16:creationId xmlns:a16="http://schemas.microsoft.com/office/drawing/2014/main" id="{423F45B6-E89A-45A3-81F4-5295E1F5785E}"/>
              </a:ext>
            </a:extLst>
          </p:cNvPr>
          <p:cNvSpPr txBox="1"/>
          <p:nvPr/>
        </p:nvSpPr>
        <p:spPr>
          <a:xfrm>
            <a:off x="3059832" y="4653136"/>
            <a:ext cx="2952328" cy="430887"/>
          </a:xfrm>
          <a:prstGeom prst="rect">
            <a:avLst/>
          </a:prstGeom>
          <a:noFill/>
        </p:spPr>
        <p:txBody>
          <a:bodyPr wrap="square" rtlCol="0">
            <a:spAutoFit/>
          </a:bodyPr>
          <a:lstStyle/>
          <a:p>
            <a:pPr algn="ctr"/>
            <a:r>
              <a:rPr lang="fr-FR" sz="400" b="1" dirty="0">
                <a:solidFill>
                  <a:schemeClr val="accent6"/>
                </a:solidFill>
              </a:rPr>
              <a:t>g</a:t>
            </a:r>
          </a:p>
          <a:p>
            <a:pPr algn="ctr"/>
            <a:r>
              <a:rPr lang="fr-FR" b="1" u="sng" dirty="0">
                <a:solidFill>
                  <a:schemeClr val="accent6"/>
                </a:solidFill>
                <a:effectLst>
                  <a:outerShdw blurRad="38100" dist="38100" dir="2700000" algn="tl">
                    <a:srgbClr val="000000">
                      <a:alpha val="43137"/>
                    </a:srgbClr>
                  </a:outerShdw>
                </a:effectLst>
              </a:rPr>
              <a:t>0</a:t>
            </a:r>
            <a:r>
              <a:rPr lang="fr-FR" b="1" dirty="0">
                <a:solidFill>
                  <a:schemeClr val="accent6"/>
                </a:solidFill>
              </a:rPr>
              <a:t> </a:t>
            </a:r>
            <a:r>
              <a:rPr lang="fr-FR" dirty="0">
                <a:solidFill>
                  <a:schemeClr val="accent6"/>
                </a:solidFill>
              </a:rPr>
              <a:t>point sur 10</a:t>
            </a:r>
          </a:p>
        </p:txBody>
      </p:sp>
      <p:sp>
        <p:nvSpPr>
          <p:cNvPr id="23" name="Signe Plus 22">
            <a:extLst>
              <a:ext uri="{FF2B5EF4-FFF2-40B4-BE49-F238E27FC236}">
                <a16:creationId xmlns:a16="http://schemas.microsoft.com/office/drawing/2014/main" id="{CE082736-D5A8-4E8F-A7D3-6642D23330AB}"/>
              </a:ext>
            </a:extLst>
          </p:cNvPr>
          <p:cNvSpPr/>
          <p:nvPr/>
        </p:nvSpPr>
        <p:spPr>
          <a:xfrm>
            <a:off x="4355976" y="4077072"/>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81403"/>
            <a:ext cx="7544050" cy="577081"/>
          </a:xfrm>
          <a:prstGeom prst="rect">
            <a:avLst/>
          </a:prstGeom>
        </p:spPr>
        <p:txBody>
          <a:bodyPr wrap="square">
            <a:spAutoFit/>
          </a:bodyPr>
          <a:lstStyle/>
          <a:p>
            <a:pPr algn="just"/>
            <a:r>
              <a:rPr lang="en-US" sz="1050" b="1" dirty="0">
                <a:solidFill>
                  <a:schemeClr val="tx2"/>
                </a:solidFill>
              </a:rPr>
              <a:t>To achieve equal remuneration between women and men workers, the law dated September 5th, 2018 on the freedom to choose one's professional future requires companies an obligation to achieve results by creating a Gender Index.</a:t>
            </a:r>
          </a:p>
          <a:p>
            <a:pPr algn="just"/>
            <a:r>
              <a:rPr lang="en-US" sz="1050" b="1" dirty="0">
                <a:solidFill>
                  <a:schemeClr val="tx2"/>
                </a:solidFill>
              </a:rPr>
              <a:t>Through 4 indicators, this index allows a measurement of the company's situation in terms of professional equality.</a:t>
            </a:r>
            <a:endParaRPr lang="fr-FR" sz="1050" b="1" dirty="0">
              <a:solidFill>
                <a:schemeClr val="tx2"/>
              </a:solidFill>
            </a:endParaRPr>
          </a:p>
        </p:txBody>
      </p:sp>
    </p:spTree>
    <p:extLst>
      <p:ext uri="{BB962C8B-B14F-4D97-AF65-F5344CB8AC3E}">
        <p14:creationId xmlns:p14="http://schemas.microsoft.com/office/powerpoint/2010/main" val="1114217597"/>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204</Words>
  <Application>Microsoft Office PowerPoint</Application>
  <PresentationFormat>Affichage à l'écran (4:3)</PresentationFormat>
  <Paragraphs>31</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Courier New</vt:lpstr>
      <vt:lpstr>1_Thème Office</vt:lpstr>
      <vt:lpstr>Présentation PowerPoint</vt:lpstr>
      <vt:lpstr>Présentation PowerPoint</vt:lpstr>
    </vt:vector>
  </TitlesOfParts>
  <Company>PDL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HELSTROFFER</dc:creator>
  <cp:lastModifiedBy>Valérie MONCHATRE</cp:lastModifiedBy>
  <cp:revision>56</cp:revision>
  <cp:lastPrinted>2025-02-28T14:46:23Z</cp:lastPrinted>
  <dcterms:created xsi:type="dcterms:W3CDTF">2018-09-27T06:59:30Z</dcterms:created>
  <dcterms:modified xsi:type="dcterms:W3CDTF">2026-02-26T12:35:25Z</dcterms:modified>
</cp:coreProperties>
</file>