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"/>
  </p:notesMasterIdLst>
  <p:sldIdLst>
    <p:sldId id="271" r:id="rId2"/>
    <p:sldId id="272" r:id="rId3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18" d="100"/>
          <a:sy n="118" d="100"/>
        </p:scale>
        <p:origin x="14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9A3E4-A2F7-4190-9D7B-027B1FAF97EF}" type="datetimeFigureOut">
              <a:rPr lang="fr-FR" smtClean="0"/>
              <a:t>28/02/2025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B8AF3-6CAF-422D-B814-8F428F13BC8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8791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miere page">
    <p:bg>
      <p:bgPr>
        <a:blipFill dpi="0" rotWithShape="1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88640"/>
            <a:ext cx="2777063" cy="1599830"/>
          </a:xfrm>
          <a:prstGeom prst="rect">
            <a:avLst/>
          </a:prstGeom>
        </p:spPr>
      </p:pic>
      <p:sp>
        <p:nvSpPr>
          <p:cNvPr id="8" name="ZoneTexte 7"/>
          <p:cNvSpPr txBox="1"/>
          <p:nvPr userDrawn="1"/>
        </p:nvSpPr>
        <p:spPr>
          <a:xfrm>
            <a:off x="3203848" y="5935910"/>
            <a:ext cx="53285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>
                <a:solidFill>
                  <a:srgbClr val="82B818"/>
                </a:solidFill>
                <a:latin typeface="Century Gothic" panose="020B0502020202020204" pitchFamily="34" charset="0"/>
              </a:rPr>
              <a:t>Sustainable paper solutions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987824" y="2060848"/>
            <a:ext cx="5400600" cy="3385008"/>
          </a:xfrm>
        </p:spPr>
        <p:txBody>
          <a:bodyPr>
            <a:normAutofit/>
          </a:bodyPr>
          <a:lstStyle>
            <a:lvl1pPr marL="0" indent="0">
              <a:buFont typeface="Courier New" panose="02070309020205020404" pitchFamily="49" charset="0"/>
              <a:buNone/>
              <a:defRPr sz="2800">
                <a:solidFill>
                  <a:srgbClr val="0070C0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2800">
                <a:solidFill>
                  <a:srgbClr val="0070C0"/>
                </a:solidFill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8754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Présentation de l'entreprise - janvier 14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AC108-53AA-4F8E-83BE-879BBB7FA5B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538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Présentation de l'entreprise - janvier 14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AC108-53AA-4F8E-83BE-879BBB7FA5B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632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Présentation de l'entreprise - janvier 14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AC108-53AA-4F8E-83BE-879BBB7FA5B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933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Présentation de l'entreprise - janvier 14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AC108-53AA-4F8E-83BE-879BBB7FA5B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314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Présentation de l'entreprise - janvier 14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AC108-53AA-4F8E-83BE-879BBB7FA5B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637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763688" y="188640"/>
            <a:ext cx="6563072" cy="504056"/>
          </a:xfrm>
          <a:ln w="9525">
            <a:solidFill>
              <a:srgbClr val="0070C0"/>
            </a:solidFill>
          </a:ln>
        </p:spPr>
        <p:txBody>
          <a:bodyPr>
            <a:normAutofit/>
          </a:bodyPr>
          <a:lstStyle>
            <a:lvl1pPr>
              <a:defRPr sz="2800">
                <a:solidFill>
                  <a:srgbClr val="0070C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47664" y="1124744"/>
            <a:ext cx="7300248" cy="4897176"/>
          </a:xfrm>
        </p:spPr>
        <p:txBody>
          <a:bodyPr/>
          <a:lstStyle>
            <a:lvl1pPr marL="342900" indent="-342900">
              <a:buFont typeface="Courier New" panose="02070309020205020404" pitchFamily="49" charset="0"/>
              <a:buChar char="o"/>
              <a:defRPr sz="1800"/>
            </a:lvl1pPr>
            <a:lvl2pPr marL="742950" indent="-285750">
              <a:buFont typeface="Arial" panose="020B0604020202020204" pitchFamily="34" charset="0"/>
              <a:buChar char="•"/>
              <a:defRPr sz="16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331640" cy="6858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152054"/>
            <a:ext cx="1152224" cy="663781"/>
          </a:xfrm>
          <a:prstGeom prst="rect">
            <a:avLst/>
          </a:prstGeom>
        </p:spPr>
      </p:pic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547664" y="6567371"/>
            <a:ext cx="2895600" cy="246633"/>
          </a:xfrm>
        </p:spPr>
        <p:txBody>
          <a:bodyPr/>
          <a:lstStyle>
            <a:lvl1pPr algn="l">
              <a:defRPr sz="8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>
                <a:solidFill>
                  <a:prstClr val="black"/>
                </a:solidFill>
              </a:rPr>
              <a:t>Présentation de l'entreprise - juin  2014</a:t>
            </a:r>
          </a:p>
        </p:txBody>
      </p:sp>
    </p:spTree>
    <p:extLst>
      <p:ext uri="{BB962C8B-B14F-4D97-AF65-F5344CB8AC3E}">
        <p14:creationId xmlns:p14="http://schemas.microsoft.com/office/powerpoint/2010/main" val="743336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 de bas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763688" y="188640"/>
            <a:ext cx="6563072" cy="504056"/>
          </a:xfrm>
          <a:ln w="9525">
            <a:solidFill>
              <a:srgbClr val="0070C0"/>
            </a:solidFill>
          </a:ln>
        </p:spPr>
        <p:txBody>
          <a:bodyPr>
            <a:noAutofit/>
          </a:bodyPr>
          <a:lstStyle>
            <a:lvl1pPr>
              <a:defRPr sz="2800" baseline="0">
                <a:solidFill>
                  <a:srgbClr val="0070C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/>
              <a:t>1. Titre de la partie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47664" y="1124744"/>
            <a:ext cx="7267599" cy="4857403"/>
          </a:xfrm>
        </p:spPr>
        <p:txBody>
          <a:bodyPr/>
          <a:lstStyle>
            <a:lvl1pPr marL="342900" indent="-342900">
              <a:buFont typeface="Courier New" panose="02070309020205020404" pitchFamily="49" charset="0"/>
              <a:buChar char="o"/>
              <a:defRPr sz="2000"/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331640" cy="6858000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547664" y="6567371"/>
            <a:ext cx="2895600" cy="246633"/>
          </a:xfrm>
        </p:spPr>
        <p:txBody>
          <a:bodyPr/>
          <a:lstStyle>
            <a:lvl1pPr algn="l">
              <a:defRPr sz="8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>
                <a:solidFill>
                  <a:prstClr val="black"/>
                </a:solidFill>
              </a:rPr>
              <a:t>Présentation de l'entreprise - juin 2014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152054"/>
            <a:ext cx="1152224" cy="66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147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page">
    <p:bg>
      <p:bgPr>
        <a:blipFill dpi="0" rotWithShape="1">
          <a:blip r:embed="rId2">
            <a:alphaModFix amt="78000"/>
            <a:lum/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 userDrawn="1"/>
        </p:nvSpPr>
        <p:spPr>
          <a:xfrm rot="21221375">
            <a:off x="1811672" y="3279361"/>
            <a:ext cx="6552728" cy="18827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8" name="Espace réservé du texte 2"/>
          <p:cNvSpPr>
            <a:spLocks noGrp="1"/>
          </p:cNvSpPr>
          <p:nvPr>
            <p:ph type="body" idx="1" hasCustomPrompt="1"/>
          </p:nvPr>
        </p:nvSpPr>
        <p:spPr>
          <a:xfrm rot="21228597">
            <a:off x="1901609" y="3846664"/>
            <a:ext cx="6284780" cy="770574"/>
          </a:xfrm>
        </p:spPr>
        <p:txBody>
          <a:bodyPr anchor="b">
            <a:noAutofit/>
          </a:bodyPr>
          <a:lstStyle>
            <a:lvl1pPr marL="0" indent="0" algn="ctr">
              <a:buNone/>
              <a:defRPr sz="3400" b="0" baseline="0">
                <a:solidFill>
                  <a:srgbClr val="0075B8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Titre du module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264" y="6092664"/>
            <a:ext cx="1331736" cy="76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617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 sans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763688" y="188640"/>
            <a:ext cx="6563072" cy="504056"/>
          </a:xfrm>
          <a:ln w="9525">
            <a:solidFill>
              <a:srgbClr val="0070C0"/>
            </a:solidFill>
          </a:ln>
        </p:spPr>
        <p:txBody>
          <a:bodyPr>
            <a:noAutofit/>
          </a:bodyPr>
          <a:lstStyle>
            <a:lvl1pPr>
              <a:defRPr sz="2800" baseline="0">
                <a:solidFill>
                  <a:srgbClr val="0070C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/>
              <a:t>1. Titre de la partie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47664" y="1124744"/>
            <a:ext cx="7267599" cy="4857403"/>
          </a:xfrm>
        </p:spPr>
        <p:txBody>
          <a:bodyPr/>
          <a:lstStyle>
            <a:lvl1pPr marL="342900" indent="-342900">
              <a:buFont typeface="Courier New" panose="02070309020205020404" pitchFamily="49" charset="0"/>
              <a:buChar char="o"/>
              <a:defRPr sz="2000"/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331640" cy="6858000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420244" y="6589725"/>
            <a:ext cx="2895600" cy="246633"/>
          </a:xfrm>
        </p:spPr>
        <p:txBody>
          <a:bodyPr/>
          <a:lstStyle>
            <a:lvl1pPr algn="l">
              <a:defRPr sz="8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>
                <a:solidFill>
                  <a:prstClr val="black"/>
                </a:solidFill>
              </a:rPr>
              <a:t>Présentation de l'entreprise - juin 2014</a:t>
            </a:r>
          </a:p>
        </p:txBody>
      </p:sp>
    </p:spTree>
    <p:extLst>
      <p:ext uri="{BB962C8B-B14F-4D97-AF65-F5344CB8AC3E}">
        <p14:creationId xmlns:p14="http://schemas.microsoft.com/office/powerpoint/2010/main" val="3336422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 SANS bandea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95536" y="188640"/>
            <a:ext cx="7931224" cy="504056"/>
          </a:xfrm>
          <a:ln w="9525">
            <a:solidFill>
              <a:srgbClr val="0070C0"/>
            </a:solidFill>
          </a:ln>
        </p:spPr>
        <p:txBody>
          <a:bodyPr>
            <a:noAutofit/>
          </a:bodyPr>
          <a:lstStyle>
            <a:lvl1pPr>
              <a:defRPr sz="2800" baseline="0">
                <a:solidFill>
                  <a:srgbClr val="0070C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/>
              <a:t>1. Titre de la partie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47664" y="1124744"/>
            <a:ext cx="7267599" cy="4857403"/>
          </a:xfrm>
        </p:spPr>
        <p:txBody>
          <a:bodyPr/>
          <a:lstStyle>
            <a:lvl1pPr marL="342900" indent="-342900">
              <a:buFont typeface="Courier New" panose="02070309020205020404" pitchFamily="49" charset="0"/>
              <a:buChar char="o"/>
              <a:defRPr sz="2000"/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95536" y="6566743"/>
            <a:ext cx="2895600" cy="246633"/>
          </a:xfrm>
        </p:spPr>
        <p:txBody>
          <a:bodyPr/>
          <a:lstStyle>
            <a:lvl1pPr algn="l">
              <a:defRPr sz="8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>
                <a:solidFill>
                  <a:prstClr val="black"/>
                </a:solidFill>
              </a:rPr>
              <a:t>Présentation de l'entreprise - juin 2014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152054"/>
            <a:ext cx="1152224" cy="66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356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Présentation de l'entreprise - janvier 14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AC108-53AA-4F8E-83BE-879BBB7FA5B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189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Présentation de l'entreprise - janvier 14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AC108-53AA-4F8E-83BE-879BBB7FA5B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926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Présentation de l'entreprise - janvier 14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AC108-53AA-4F8E-83BE-879BBB7FA5B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76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Présentation de l'entreprise - janvier 14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AC108-53AA-4F8E-83BE-879BBB7FA5B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093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7C3B90B-E18D-4C11-B5DA-1D68168B3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925910"/>
            <a:ext cx="1914525" cy="474345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A39A09A-D75D-4D75-AAA5-54DCA1F73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6975" y="1973535"/>
            <a:ext cx="1495425" cy="469582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CDD499C-0550-4562-8A37-33EF8D44E0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672" y="2190517"/>
            <a:ext cx="2605731" cy="1211771"/>
          </a:xfrm>
          <a:prstGeom prst="rect">
            <a:avLst/>
          </a:prstGeom>
        </p:spPr>
      </p:pic>
      <p:sp>
        <p:nvSpPr>
          <p:cNvPr id="9" name="Légende : double flèche horizontale 8">
            <a:extLst>
              <a:ext uri="{FF2B5EF4-FFF2-40B4-BE49-F238E27FC236}">
                <a16:creationId xmlns:a16="http://schemas.microsoft.com/office/drawing/2014/main" id="{80CC3721-B97C-49A5-A5E1-1FA7B6051344}"/>
              </a:ext>
            </a:extLst>
          </p:cNvPr>
          <p:cNvSpPr/>
          <p:nvPr/>
        </p:nvSpPr>
        <p:spPr>
          <a:xfrm>
            <a:off x="2699792" y="4136884"/>
            <a:ext cx="3816424" cy="1512168"/>
          </a:xfrm>
          <a:prstGeom prst="leftRightArrowCallou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/>
              <a:t>67 / 100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CE34C5B-134C-4E72-A8AF-200C509FF0ED}"/>
              </a:ext>
            </a:extLst>
          </p:cNvPr>
          <p:cNvSpPr txBox="1"/>
          <p:nvPr/>
        </p:nvSpPr>
        <p:spPr>
          <a:xfrm>
            <a:off x="1619672" y="764704"/>
            <a:ext cx="5976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tx2"/>
                </a:solidFill>
              </a:rPr>
              <a:t>Sur la base des données 2024, </a:t>
            </a:r>
          </a:p>
          <a:p>
            <a:pPr algn="ctr"/>
            <a:r>
              <a:rPr lang="fr-FR" sz="2400" b="1" dirty="0">
                <a:solidFill>
                  <a:schemeClr val="tx2"/>
                </a:solidFill>
              </a:rPr>
              <a:t>l’Index de l’égalité professionnelle </a:t>
            </a:r>
          </a:p>
          <a:p>
            <a:pPr algn="ctr"/>
            <a:r>
              <a:rPr lang="fr-FR" sz="2400" b="1" dirty="0">
                <a:solidFill>
                  <a:schemeClr val="tx2"/>
                </a:solidFill>
              </a:rPr>
              <a:t>entre les femmes et les hommes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6B4FCB7-8A50-4172-BD26-1A576C99649B}"/>
              </a:ext>
            </a:extLst>
          </p:cNvPr>
          <p:cNvSpPr txBox="1"/>
          <p:nvPr/>
        </p:nvSpPr>
        <p:spPr>
          <a:xfrm>
            <a:off x="3892213" y="3627772"/>
            <a:ext cx="1359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tx2"/>
                </a:solidFill>
              </a:rPr>
              <a:t>est de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9EBE961-D4C4-4683-BA64-D25CAD516642}"/>
              </a:ext>
            </a:extLst>
          </p:cNvPr>
          <p:cNvSpPr txBox="1"/>
          <p:nvPr/>
        </p:nvSpPr>
        <p:spPr>
          <a:xfrm>
            <a:off x="35496" y="68431"/>
            <a:ext cx="907300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050" b="1" dirty="0">
                <a:solidFill>
                  <a:schemeClr val="tx2"/>
                </a:solidFill>
              </a:rPr>
              <a:t>Pour parvenir à l’égalité de rémunération entre les femmes et les hommes, la loi, du 5 septembre 2018, pour la liberté de choisir son avenir professionnel soumet les entreprises à une obligation de résultat en créant l’Index de l’égalité salariale Femmes-Hommes.</a:t>
            </a:r>
          </a:p>
          <a:p>
            <a:pPr algn="just"/>
            <a:r>
              <a:rPr lang="fr-FR" sz="1050" b="1" dirty="0">
                <a:solidFill>
                  <a:schemeClr val="tx2"/>
                </a:solidFill>
              </a:rPr>
              <a:t>A travers 4 indicateurs, cet outil permet de mesurer la situation de l’entreprise sur le plan de l’égalité professionnelle.</a:t>
            </a:r>
          </a:p>
        </p:txBody>
      </p:sp>
    </p:spTree>
    <p:extLst>
      <p:ext uri="{BB962C8B-B14F-4D97-AF65-F5344CB8AC3E}">
        <p14:creationId xmlns:p14="http://schemas.microsoft.com/office/powerpoint/2010/main" val="2120611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7C3B90B-E18D-4C11-B5DA-1D68168B3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925910"/>
            <a:ext cx="1914525" cy="474345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A39A09A-D75D-4D75-AAA5-54DCA1F73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6975" y="1973535"/>
            <a:ext cx="1495425" cy="469582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CDD499C-0550-4562-8A37-33EF8D44E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578" y="81402"/>
            <a:ext cx="1240926" cy="577081"/>
          </a:xfrm>
          <a:prstGeom prst="rect">
            <a:avLst/>
          </a:prstGeom>
        </p:spPr>
      </p:pic>
      <p:sp>
        <p:nvSpPr>
          <p:cNvPr id="9" name="Légende : double flèche horizontale 8">
            <a:extLst>
              <a:ext uri="{FF2B5EF4-FFF2-40B4-BE49-F238E27FC236}">
                <a16:creationId xmlns:a16="http://schemas.microsoft.com/office/drawing/2014/main" id="{80CC3721-B97C-49A5-A5E1-1FA7B6051344}"/>
              </a:ext>
            </a:extLst>
          </p:cNvPr>
          <p:cNvSpPr/>
          <p:nvPr/>
        </p:nvSpPr>
        <p:spPr>
          <a:xfrm>
            <a:off x="2467026" y="5589240"/>
            <a:ext cx="4121198" cy="1080120"/>
          </a:xfrm>
          <a:prstGeom prst="leftRightArrowCallou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/>
          </a:p>
          <a:p>
            <a:pPr algn="ctr"/>
            <a:r>
              <a:rPr lang="fr-F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67 / 100</a:t>
            </a:r>
            <a:endParaRPr lang="fr-FR" sz="2400" b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CE34C5B-134C-4E72-A8AF-200C509FF0ED}"/>
              </a:ext>
            </a:extLst>
          </p:cNvPr>
          <p:cNvSpPr txBox="1"/>
          <p:nvPr/>
        </p:nvSpPr>
        <p:spPr>
          <a:xfrm>
            <a:off x="35496" y="620688"/>
            <a:ext cx="9073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tx2"/>
                </a:solidFill>
              </a:rPr>
              <a:t>Sur la base des </a:t>
            </a:r>
            <a:r>
              <a:rPr lang="fr-FR" sz="2400" b="1">
                <a:solidFill>
                  <a:schemeClr val="tx2"/>
                </a:solidFill>
              </a:rPr>
              <a:t>données 2024, </a:t>
            </a:r>
            <a:r>
              <a:rPr lang="fr-FR" sz="2400" b="1" dirty="0">
                <a:solidFill>
                  <a:schemeClr val="tx2"/>
                </a:solidFill>
              </a:rPr>
              <a:t>l’Index de l’égalité professionnelle </a:t>
            </a:r>
          </a:p>
          <a:p>
            <a:pPr algn="ctr"/>
            <a:r>
              <a:rPr lang="fr-FR" sz="2400" b="1" dirty="0">
                <a:solidFill>
                  <a:schemeClr val="tx2"/>
                </a:solidFill>
              </a:rPr>
              <a:t>entre les femmes et les hommes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6B4FCB7-8A50-4172-BD26-1A576C99649B}"/>
              </a:ext>
            </a:extLst>
          </p:cNvPr>
          <p:cNvSpPr txBox="1"/>
          <p:nvPr/>
        </p:nvSpPr>
        <p:spPr>
          <a:xfrm>
            <a:off x="3131840" y="5467290"/>
            <a:ext cx="29523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600" b="1" dirty="0">
              <a:solidFill>
                <a:schemeClr val="tx2"/>
              </a:solidFill>
            </a:endParaRPr>
          </a:p>
          <a:p>
            <a:pPr algn="ctr"/>
            <a:r>
              <a:rPr lang="fr-FR" sz="2400" b="1" dirty="0">
                <a:solidFill>
                  <a:schemeClr val="tx2"/>
                </a:solidFill>
              </a:rPr>
              <a:t>Note globale :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9EBE961-D4C4-4683-BA64-D25CAD516642}"/>
              </a:ext>
            </a:extLst>
          </p:cNvPr>
          <p:cNvSpPr txBox="1"/>
          <p:nvPr/>
        </p:nvSpPr>
        <p:spPr>
          <a:xfrm>
            <a:off x="35496" y="68431"/>
            <a:ext cx="792088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050" b="1" dirty="0">
                <a:solidFill>
                  <a:schemeClr val="tx2"/>
                </a:solidFill>
              </a:rPr>
              <a:t>Pour parvenir à l’égalité de rémunération entre les femmes et les hommes, la loi, du 5 septembre 2018, pour la liberté de choisir son avenir professionnel soumet les entreprises à une obligation de résultat en créant l’Index de l’égalité salariale Femmes-Hommes.</a:t>
            </a:r>
          </a:p>
          <a:p>
            <a:pPr algn="just"/>
            <a:r>
              <a:rPr lang="fr-FR" sz="1050" b="1" dirty="0">
                <a:solidFill>
                  <a:schemeClr val="tx2"/>
                </a:solidFill>
              </a:rPr>
              <a:t>A travers 4 indicateurs, cet outil permet de mesurer la situation de l’entreprise sur le plan de l’égalité professionnelle.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CE9EE6E-FD7E-472A-8EFC-B2D8D9A6E860}"/>
              </a:ext>
            </a:extLst>
          </p:cNvPr>
          <p:cNvSpPr txBox="1"/>
          <p:nvPr/>
        </p:nvSpPr>
        <p:spPr>
          <a:xfrm>
            <a:off x="2238053" y="1341929"/>
            <a:ext cx="46382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400" b="1" dirty="0">
              <a:solidFill>
                <a:schemeClr val="accent5"/>
              </a:solidFill>
            </a:endParaRPr>
          </a:p>
          <a:p>
            <a:pPr algn="ctr"/>
            <a:r>
              <a:rPr lang="fr-FR" b="1" dirty="0">
                <a:solidFill>
                  <a:schemeClr val="accent4"/>
                </a:solidFill>
              </a:rPr>
              <a:t>Indicateurs calculés </a:t>
            </a:r>
            <a:r>
              <a:rPr lang="fr-FR" b="1" dirty="0">
                <a:solidFill>
                  <a:schemeClr val="tx2"/>
                </a:solidFill>
              </a:rPr>
              <a:t>et</a:t>
            </a:r>
            <a:r>
              <a:rPr lang="fr-FR" b="1" dirty="0">
                <a:solidFill>
                  <a:schemeClr val="accent4"/>
                </a:solidFill>
              </a:rPr>
              <a:t> </a:t>
            </a:r>
            <a:r>
              <a:rPr lang="fr-FR" b="1" dirty="0">
                <a:solidFill>
                  <a:schemeClr val="accent6"/>
                </a:solidFill>
              </a:rPr>
              <a:t>points obtenus :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7BC1EFE-EEE7-4BA9-8360-5D0DAABA544C}"/>
              </a:ext>
            </a:extLst>
          </p:cNvPr>
          <p:cNvSpPr txBox="1"/>
          <p:nvPr/>
        </p:nvSpPr>
        <p:spPr>
          <a:xfrm>
            <a:off x="3059832" y="1700808"/>
            <a:ext cx="295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00" b="1" dirty="0">
              <a:solidFill>
                <a:schemeClr val="accent4"/>
              </a:solidFill>
            </a:endParaRPr>
          </a:p>
          <a:p>
            <a:pPr algn="ctr"/>
            <a:r>
              <a:rPr lang="fr-FR" sz="1400" b="1" dirty="0">
                <a:solidFill>
                  <a:schemeClr val="accent4"/>
                </a:solidFill>
              </a:rPr>
              <a:t>1 – écart de rémunération : </a:t>
            </a:r>
          </a:p>
        </p:txBody>
      </p:sp>
      <p:sp>
        <p:nvSpPr>
          <p:cNvPr id="2" name="Est égal à 1">
            <a:extLst>
              <a:ext uri="{FF2B5EF4-FFF2-40B4-BE49-F238E27FC236}">
                <a16:creationId xmlns:a16="http://schemas.microsoft.com/office/drawing/2014/main" id="{3B5E1459-0DE4-4404-8CEA-D1890A68BC1D}"/>
              </a:ext>
            </a:extLst>
          </p:cNvPr>
          <p:cNvSpPr/>
          <p:nvPr/>
        </p:nvSpPr>
        <p:spPr>
          <a:xfrm>
            <a:off x="4211960" y="5085184"/>
            <a:ext cx="576064" cy="43204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1243269-B6FB-4F04-9387-92ED7E85A919}"/>
              </a:ext>
            </a:extLst>
          </p:cNvPr>
          <p:cNvSpPr txBox="1"/>
          <p:nvPr/>
        </p:nvSpPr>
        <p:spPr>
          <a:xfrm>
            <a:off x="3059832" y="1845985"/>
            <a:ext cx="29523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400" b="1" dirty="0">
              <a:solidFill>
                <a:schemeClr val="accent6"/>
              </a:solidFill>
            </a:endParaRPr>
          </a:p>
          <a:p>
            <a:pPr algn="ctr"/>
            <a:r>
              <a:rPr lang="fr-FR" b="1" u="sng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</a:t>
            </a:r>
            <a:r>
              <a:rPr lang="fr-FR" dirty="0">
                <a:solidFill>
                  <a:schemeClr val="accent6"/>
                </a:solidFill>
              </a:rPr>
              <a:t> points sur 40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3AFC677-8442-41FD-92E7-6E5A79A39EC5}"/>
              </a:ext>
            </a:extLst>
          </p:cNvPr>
          <p:cNvSpPr txBox="1"/>
          <p:nvPr/>
        </p:nvSpPr>
        <p:spPr>
          <a:xfrm>
            <a:off x="2467026" y="2492896"/>
            <a:ext cx="4121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00" b="1" dirty="0">
              <a:solidFill>
                <a:schemeClr val="accent4"/>
              </a:solidFill>
            </a:endParaRPr>
          </a:p>
          <a:p>
            <a:pPr algn="ctr"/>
            <a:r>
              <a:rPr lang="fr-FR" sz="1400" b="1" dirty="0">
                <a:solidFill>
                  <a:schemeClr val="accent4"/>
                </a:solidFill>
              </a:rPr>
              <a:t>2 – écarts d’augmentations individuelles :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C5F53BB-1838-41C5-A488-B34D15C1CE0B}"/>
              </a:ext>
            </a:extLst>
          </p:cNvPr>
          <p:cNvSpPr txBox="1"/>
          <p:nvPr/>
        </p:nvSpPr>
        <p:spPr>
          <a:xfrm>
            <a:off x="3059832" y="2636912"/>
            <a:ext cx="29523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400" b="1" dirty="0">
              <a:solidFill>
                <a:schemeClr val="accent6"/>
              </a:solidFill>
            </a:endParaRPr>
          </a:p>
          <a:p>
            <a:pPr algn="ctr"/>
            <a:r>
              <a:rPr lang="fr-FR" b="1" u="sng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r>
              <a:rPr lang="fr-FR" b="1" dirty="0">
                <a:solidFill>
                  <a:schemeClr val="accent6"/>
                </a:solidFill>
              </a:rPr>
              <a:t> </a:t>
            </a:r>
            <a:r>
              <a:rPr lang="fr-FR" dirty="0">
                <a:solidFill>
                  <a:schemeClr val="accent6"/>
                </a:solidFill>
              </a:rPr>
              <a:t>points sur 35</a:t>
            </a:r>
          </a:p>
        </p:txBody>
      </p:sp>
      <p:sp>
        <p:nvSpPr>
          <p:cNvPr id="3" name="Signe Plus 2">
            <a:extLst>
              <a:ext uri="{FF2B5EF4-FFF2-40B4-BE49-F238E27FC236}">
                <a16:creationId xmlns:a16="http://schemas.microsoft.com/office/drawing/2014/main" id="{D78A642C-8A32-449C-B173-D93D37E1AE47}"/>
              </a:ext>
            </a:extLst>
          </p:cNvPr>
          <p:cNvSpPr/>
          <p:nvPr/>
        </p:nvSpPr>
        <p:spPr>
          <a:xfrm>
            <a:off x="4355976" y="2276872"/>
            <a:ext cx="300980" cy="28919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A3C4E19-5B06-400F-A550-FE3803F826D9}"/>
              </a:ext>
            </a:extLst>
          </p:cNvPr>
          <p:cNvSpPr txBox="1"/>
          <p:nvPr/>
        </p:nvSpPr>
        <p:spPr>
          <a:xfrm>
            <a:off x="2467026" y="3284984"/>
            <a:ext cx="41211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00" b="1" dirty="0">
              <a:solidFill>
                <a:schemeClr val="accent4"/>
              </a:solidFill>
            </a:endParaRPr>
          </a:p>
          <a:p>
            <a:pPr algn="ctr"/>
            <a:r>
              <a:rPr lang="fr-FR" sz="1400" b="1" dirty="0">
                <a:solidFill>
                  <a:schemeClr val="accent4"/>
                </a:solidFill>
              </a:rPr>
              <a:t>3 – pourcentage de salariés augmentés au retour d’un congé maternité :  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33BE81FF-A747-401D-87BA-75C0CB6AEFE3}"/>
              </a:ext>
            </a:extLst>
          </p:cNvPr>
          <p:cNvSpPr txBox="1"/>
          <p:nvPr/>
        </p:nvSpPr>
        <p:spPr>
          <a:xfrm>
            <a:off x="3059832" y="3645024"/>
            <a:ext cx="29523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400" b="1" dirty="0">
              <a:solidFill>
                <a:schemeClr val="accent6"/>
              </a:solidFill>
            </a:endParaRPr>
          </a:p>
          <a:p>
            <a:pPr algn="ctr"/>
            <a:r>
              <a:rPr lang="fr-FR" b="1" u="sng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15</a:t>
            </a:r>
            <a:r>
              <a:rPr lang="fr-FR" dirty="0">
                <a:solidFill>
                  <a:schemeClr val="accent6"/>
                </a:solidFill>
              </a:rPr>
              <a:t> points sur 15</a:t>
            </a:r>
          </a:p>
        </p:txBody>
      </p:sp>
      <p:sp>
        <p:nvSpPr>
          <p:cNvPr id="20" name="Signe Plus 19">
            <a:extLst>
              <a:ext uri="{FF2B5EF4-FFF2-40B4-BE49-F238E27FC236}">
                <a16:creationId xmlns:a16="http://schemas.microsoft.com/office/drawing/2014/main" id="{AA0AC696-C914-42E3-BF6F-1B9D390BDA8B}"/>
              </a:ext>
            </a:extLst>
          </p:cNvPr>
          <p:cNvSpPr/>
          <p:nvPr/>
        </p:nvSpPr>
        <p:spPr>
          <a:xfrm>
            <a:off x="4355976" y="3068960"/>
            <a:ext cx="300980" cy="28919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20BBD98-0C60-4C3F-B96F-7E26BAF19E36}"/>
              </a:ext>
            </a:extLst>
          </p:cNvPr>
          <p:cNvSpPr txBox="1"/>
          <p:nvPr/>
        </p:nvSpPr>
        <p:spPr>
          <a:xfrm>
            <a:off x="2467026" y="4293096"/>
            <a:ext cx="41211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00" b="1" dirty="0">
              <a:solidFill>
                <a:schemeClr val="accent4"/>
              </a:solidFill>
            </a:endParaRPr>
          </a:p>
          <a:p>
            <a:pPr algn="ctr"/>
            <a:r>
              <a:rPr lang="fr-FR" sz="1400" b="1" dirty="0">
                <a:solidFill>
                  <a:schemeClr val="accent4"/>
                </a:solidFill>
              </a:rPr>
              <a:t>4 – nombre de salariés du sexe sous-représenté parmi les 10 plus hautes rémunérations :  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423F45B6-E89A-45A3-81F4-5295E1F5785E}"/>
              </a:ext>
            </a:extLst>
          </p:cNvPr>
          <p:cNvSpPr txBox="1"/>
          <p:nvPr/>
        </p:nvSpPr>
        <p:spPr>
          <a:xfrm>
            <a:off x="3059832" y="4653136"/>
            <a:ext cx="29523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400" b="1" dirty="0">
              <a:solidFill>
                <a:schemeClr val="accent6"/>
              </a:solidFill>
            </a:endParaRPr>
          </a:p>
          <a:p>
            <a:pPr algn="ctr"/>
            <a:r>
              <a:rPr lang="fr-FR" b="1" u="sng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fr-FR" b="1" dirty="0">
                <a:solidFill>
                  <a:schemeClr val="accent6"/>
                </a:solidFill>
              </a:rPr>
              <a:t> </a:t>
            </a:r>
            <a:r>
              <a:rPr lang="fr-FR" dirty="0">
                <a:solidFill>
                  <a:schemeClr val="accent6"/>
                </a:solidFill>
              </a:rPr>
              <a:t>point sur 10</a:t>
            </a:r>
          </a:p>
        </p:txBody>
      </p:sp>
      <p:sp>
        <p:nvSpPr>
          <p:cNvPr id="23" name="Signe Plus 22">
            <a:extLst>
              <a:ext uri="{FF2B5EF4-FFF2-40B4-BE49-F238E27FC236}">
                <a16:creationId xmlns:a16="http://schemas.microsoft.com/office/drawing/2014/main" id="{CE082736-D5A8-4E8F-A7D3-6642D23330AB}"/>
              </a:ext>
            </a:extLst>
          </p:cNvPr>
          <p:cNvSpPr/>
          <p:nvPr/>
        </p:nvSpPr>
        <p:spPr>
          <a:xfrm>
            <a:off x="4355976" y="4077072"/>
            <a:ext cx="300980" cy="28919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5154687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239</Words>
  <Application>Microsoft Office PowerPoint</Application>
  <PresentationFormat>Affichage à l'écran (4:3)</PresentationFormat>
  <Paragraphs>33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Arial</vt:lpstr>
      <vt:lpstr>Calibri</vt:lpstr>
      <vt:lpstr>Century Gothic</vt:lpstr>
      <vt:lpstr>Courier New</vt:lpstr>
      <vt:lpstr>1_Thème Office</vt:lpstr>
      <vt:lpstr>Présentation PowerPoint</vt:lpstr>
      <vt:lpstr>Présentation PowerPoint</vt:lpstr>
    </vt:vector>
  </TitlesOfParts>
  <Company>PDL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Maxime HELSTROFFER</dc:creator>
  <cp:lastModifiedBy>Valérie MONCHATRE</cp:lastModifiedBy>
  <cp:revision>57</cp:revision>
  <cp:lastPrinted>2021-02-26T09:13:17Z</cp:lastPrinted>
  <dcterms:created xsi:type="dcterms:W3CDTF">2018-09-27T06:59:30Z</dcterms:created>
  <dcterms:modified xsi:type="dcterms:W3CDTF">2025-02-28T15:27:12Z</dcterms:modified>
</cp:coreProperties>
</file>