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4"/>
  </p:notesMasterIdLst>
  <p:sldIdLst>
    <p:sldId id="274" r:id="rId2"/>
    <p:sldId id="275" r:id="rId3"/>
  </p:sldIdLst>
  <p:sldSz cx="9144000" cy="6858000" type="screen4x3"/>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118" d="100"/>
          <a:sy n="118" d="100"/>
        </p:scale>
        <p:origin x="1404"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D229A3E4-A2F7-4190-9D7B-027B1FAF97EF}" type="datetimeFigureOut">
              <a:rPr lang="fr-FR" smtClean="0"/>
              <a:t>28/02/2025</a:t>
            </a:fld>
            <a:endParaRPr lang="fr-FR" dirty="0"/>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958B8AF3-6CAF-422D-B814-8F428F13BC8E}" type="slidenum">
              <a:rPr lang="fr-FR" smtClean="0"/>
              <a:t>‹N°›</a:t>
            </a:fld>
            <a:endParaRPr lang="fr-FR" dirty="0"/>
          </a:p>
        </p:txBody>
      </p:sp>
    </p:spTree>
    <p:extLst>
      <p:ext uri="{BB962C8B-B14F-4D97-AF65-F5344CB8AC3E}">
        <p14:creationId xmlns:p14="http://schemas.microsoft.com/office/powerpoint/2010/main" val="42387915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premiere page">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pic>
        <p:nvPicPr>
          <p:cNvPr id="7" name="Imag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83968" y="188640"/>
            <a:ext cx="2777063" cy="1599830"/>
          </a:xfrm>
          <a:prstGeom prst="rect">
            <a:avLst/>
          </a:prstGeom>
        </p:spPr>
      </p:pic>
      <p:sp>
        <p:nvSpPr>
          <p:cNvPr id="8" name="ZoneTexte 7"/>
          <p:cNvSpPr txBox="1"/>
          <p:nvPr userDrawn="1"/>
        </p:nvSpPr>
        <p:spPr>
          <a:xfrm>
            <a:off x="3203848" y="5935910"/>
            <a:ext cx="5328592" cy="553998"/>
          </a:xfrm>
          <a:prstGeom prst="rect">
            <a:avLst/>
          </a:prstGeom>
          <a:noFill/>
        </p:spPr>
        <p:txBody>
          <a:bodyPr wrap="square" rtlCol="0">
            <a:spAutoFit/>
          </a:bodyPr>
          <a:lstStyle/>
          <a:p>
            <a:r>
              <a:rPr lang="fr-FR" sz="3000" dirty="0">
                <a:solidFill>
                  <a:srgbClr val="82B818"/>
                </a:solidFill>
                <a:latin typeface="Century Gothic" panose="020B0502020202020204" pitchFamily="34" charset="0"/>
              </a:rPr>
              <a:t>Sustainable paper solutions</a:t>
            </a:r>
          </a:p>
        </p:txBody>
      </p:sp>
      <p:sp>
        <p:nvSpPr>
          <p:cNvPr id="5" name="Espace réservé du contenu 2"/>
          <p:cNvSpPr>
            <a:spLocks noGrp="1"/>
          </p:cNvSpPr>
          <p:nvPr>
            <p:ph idx="1"/>
          </p:nvPr>
        </p:nvSpPr>
        <p:spPr>
          <a:xfrm>
            <a:off x="2987824" y="2060848"/>
            <a:ext cx="5400600" cy="3385008"/>
          </a:xfrm>
        </p:spPr>
        <p:txBody>
          <a:bodyPr>
            <a:normAutofit/>
          </a:bodyPr>
          <a:lstStyle>
            <a:lvl1pPr marL="0" indent="0">
              <a:buFont typeface="Courier New" panose="02070309020205020404" pitchFamily="49" charset="0"/>
              <a:buNone/>
              <a:defRPr sz="2800">
                <a:solidFill>
                  <a:srgbClr val="0070C0"/>
                </a:solidFill>
              </a:defRPr>
            </a:lvl1pPr>
            <a:lvl2pPr marL="742950" indent="-285750">
              <a:buFont typeface="Arial" panose="020B0604020202020204" pitchFamily="34" charset="0"/>
              <a:buChar char="•"/>
              <a:defRPr sz="2800">
                <a:solidFill>
                  <a:srgbClr val="0070C0"/>
                </a:solidFill>
              </a:defRPr>
            </a:lvl2pPr>
            <a:lvl3pPr>
              <a:defRPr sz="1800"/>
            </a:lvl3pPr>
            <a:lvl4pPr>
              <a:defRPr sz="1800"/>
            </a:lvl4pPr>
            <a:lvl5pPr>
              <a:defRPr sz="1800"/>
            </a:lvl5pPr>
          </a:lstStyle>
          <a:p>
            <a:pPr lvl="0"/>
            <a:endParaRPr lang="fr-FR" dirty="0"/>
          </a:p>
        </p:txBody>
      </p:sp>
    </p:spTree>
    <p:extLst>
      <p:ext uri="{BB962C8B-B14F-4D97-AF65-F5344CB8AC3E}">
        <p14:creationId xmlns:p14="http://schemas.microsoft.com/office/powerpoint/2010/main" val="13487546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endParaRPr lang="fr-FR" dirty="0">
              <a:solidFill>
                <a:prstClr val="black">
                  <a:tint val="75000"/>
                </a:prstClr>
              </a:solidFill>
            </a:endParaRPr>
          </a:p>
        </p:txBody>
      </p:sp>
      <p:sp>
        <p:nvSpPr>
          <p:cNvPr id="3" name="Espace réservé du pied de page 2"/>
          <p:cNvSpPr>
            <a:spLocks noGrp="1"/>
          </p:cNvSpPr>
          <p:nvPr>
            <p:ph type="ftr" sz="quarter" idx="11"/>
          </p:nvPr>
        </p:nvSpPr>
        <p:spPr/>
        <p:txBody>
          <a:bodyPr/>
          <a:lstStyle/>
          <a:p>
            <a:r>
              <a:rPr lang="fr-FR" dirty="0">
                <a:solidFill>
                  <a:prstClr val="black">
                    <a:tint val="75000"/>
                  </a:prstClr>
                </a:solidFill>
              </a:rPr>
              <a:t>Présentation de l'entreprise - janvier 14</a:t>
            </a:r>
          </a:p>
        </p:txBody>
      </p:sp>
      <p:sp>
        <p:nvSpPr>
          <p:cNvPr id="4" name="Espace réservé du numéro de diapositive 3"/>
          <p:cNvSpPr>
            <a:spLocks noGrp="1"/>
          </p:cNvSpPr>
          <p:nvPr>
            <p:ph type="sldNum" sz="quarter" idx="12"/>
          </p:nvPr>
        </p:nvSpPr>
        <p:spPr/>
        <p:txBody>
          <a:bodyPr/>
          <a:lstStyle/>
          <a:p>
            <a:fld id="{68EAC108-53AA-4F8E-83BE-879BBB7FA5BF}" type="slidenum">
              <a:rPr lang="fr-FR" smtClean="0">
                <a:solidFill>
                  <a:prstClr val="black">
                    <a:tint val="75000"/>
                  </a:prstClr>
                </a:solidFill>
              </a:rPr>
              <a:pPr/>
              <a:t>‹N°›</a:t>
            </a:fld>
            <a:endParaRPr lang="fr-FR" dirty="0">
              <a:solidFill>
                <a:prstClr val="black">
                  <a:tint val="75000"/>
                </a:prstClr>
              </a:solidFill>
            </a:endParaRPr>
          </a:p>
        </p:txBody>
      </p:sp>
    </p:spTree>
    <p:extLst>
      <p:ext uri="{BB962C8B-B14F-4D97-AF65-F5344CB8AC3E}">
        <p14:creationId xmlns:p14="http://schemas.microsoft.com/office/powerpoint/2010/main" val="37705385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endParaRPr lang="fr-FR" dirty="0">
              <a:solidFill>
                <a:prstClr val="black">
                  <a:tint val="75000"/>
                </a:prstClr>
              </a:solidFill>
            </a:endParaRPr>
          </a:p>
        </p:txBody>
      </p:sp>
      <p:sp>
        <p:nvSpPr>
          <p:cNvPr id="6" name="Espace réservé du pied de page 5"/>
          <p:cNvSpPr>
            <a:spLocks noGrp="1"/>
          </p:cNvSpPr>
          <p:nvPr>
            <p:ph type="ftr" sz="quarter" idx="11"/>
          </p:nvPr>
        </p:nvSpPr>
        <p:spPr/>
        <p:txBody>
          <a:bodyPr/>
          <a:lstStyle/>
          <a:p>
            <a:r>
              <a:rPr lang="fr-FR" dirty="0">
                <a:solidFill>
                  <a:prstClr val="black">
                    <a:tint val="75000"/>
                  </a:prstClr>
                </a:solidFill>
              </a:rPr>
              <a:t>Présentation de l'entreprise - janvier 14</a:t>
            </a:r>
          </a:p>
        </p:txBody>
      </p:sp>
      <p:sp>
        <p:nvSpPr>
          <p:cNvPr id="7" name="Espace réservé du numéro de diapositive 6"/>
          <p:cNvSpPr>
            <a:spLocks noGrp="1"/>
          </p:cNvSpPr>
          <p:nvPr>
            <p:ph type="sldNum" sz="quarter" idx="12"/>
          </p:nvPr>
        </p:nvSpPr>
        <p:spPr/>
        <p:txBody>
          <a:bodyPr/>
          <a:lstStyle/>
          <a:p>
            <a:fld id="{68EAC108-53AA-4F8E-83BE-879BBB7FA5BF}" type="slidenum">
              <a:rPr lang="fr-FR" smtClean="0">
                <a:solidFill>
                  <a:prstClr val="black">
                    <a:tint val="75000"/>
                  </a:prstClr>
                </a:solidFill>
              </a:rPr>
              <a:pPr/>
              <a:t>‹N°›</a:t>
            </a:fld>
            <a:endParaRPr lang="fr-FR" dirty="0">
              <a:solidFill>
                <a:prstClr val="black">
                  <a:tint val="75000"/>
                </a:prstClr>
              </a:solidFill>
            </a:endParaRPr>
          </a:p>
        </p:txBody>
      </p:sp>
    </p:spTree>
    <p:extLst>
      <p:ext uri="{BB962C8B-B14F-4D97-AF65-F5344CB8AC3E}">
        <p14:creationId xmlns:p14="http://schemas.microsoft.com/office/powerpoint/2010/main" val="26646328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endParaRPr lang="fr-FR" dirty="0">
              <a:solidFill>
                <a:prstClr val="black">
                  <a:tint val="75000"/>
                </a:prstClr>
              </a:solidFill>
            </a:endParaRPr>
          </a:p>
        </p:txBody>
      </p:sp>
      <p:sp>
        <p:nvSpPr>
          <p:cNvPr id="6" name="Espace réservé du pied de page 5"/>
          <p:cNvSpPr>
            <a:spLocks noGrp="1"/>
          </p:cNvSpPr>
          <p:nvPr>
            <p:ph type="ftr" sz="quarter" idx="11"/>
          </p:nvPr>
        </p:nvSpPr>
        <p:spPr/>
        <p:txBody>
          <a:bodyPr/>
          <a:lstStyle/>
          <a:p>
            <a:r>
              <a:rPr lang="fr-FR" dirty="0">
                <a:solidFill>
                  <a:prstClr val="black">
                    <a:tint val="75000"/>
                  </a:prstClr>
                </a:solidFill>
              </a:rPr>
              <a:t>Présentation de l'entreprise - janvier 14</a:t>
            </a:r>
          </a:p>
        </p:txBody>
      </p:sp>
      <p:sp>
        <p:nvSpPr>
          <p:cNvPr id="7" name="Espace réservé du numéro de diapositive 6"/>
          <p:cNvSpPr>
            <a:spLocks noGrp="1"/>
          </p:cNvSpPr>
          <p:nvPr>
            <p:ph type="sldNum" sz="quarter" idx="12"/>
          </p:nvPr>
        </p:nvSpPr>
        <p:spPr/>
        <p:txBody>
          <a:bodyPr/>
          <a:lstStyle/>
          <a:p>
            <a:fld id="{68EAC108-53AA-4F8E-83BE-879BBB7FA5BF}" type="slidenum">
              <a:rPr lang="fr-FR" smtClean="0">
                <a:solidFill>
                  <a:prstClr val="black">
                    <a:tint val="75000"/>
                  </a:prstClr>
                </a:solidFill>
              </a:rPr>
              <a:pPr/>
              <a:t>‹N°›</a:t>
            </a:fld>
            <a:endParaRPr lang="fr-FR" dirty="0">
              <a:solidFill>
                <a:prstClr val="black">
                  <a:tint val="75000"/>
                </a:prstClr>
              </a:solidFill>
            </a:endParaRPr>
          </a:p>
        </p:txBody>
      </p:sp>
    </p:spTree>
    <p:extLst>
      <p:ext uri="{BB962C8B-B14F-4D97-AF65-F5344CB8AC3E}">
        <p14:creationId xmlns:p14="http://schemas.microsoft.com/office/powerpoint/2010/main" val="30779334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endParaRPr lang="fr-FR" dirty="0">
              <a:solidFill>
                <a:prstClr val="black">
                  <a:tint val="75000"/>
                </a:prstClr>
              </a:solidFill>
            </a:endParaRPr>
          </a:p>
        </p:txBody>
      </p:sp>
      <p:sp>
        <p:nvSpPr>
          <p:cNvPr id="5" name="Espace réservé du pied de page 4"/>
          <p:cNvSpPr>
            <a:spLocks noGrp="1"/>
          </p:cNvSpPr>
          <p:nvPr>
            <p:ph type="ftr" sz="quarter" idx="11"/>
          </p:nvPr>
        </p:nvSpPr>
        <p:spPr/>
        <p:txBody>
          <a:bodyPr/>
          <a:lstStyle/>
          <a:p>
            <a:r>
              <a:rPr lang="fr-FR" dirty="0">
                <a:solidFill>
                  <a:prstClr val="black">
                    <a:tint val="75000"/>
                  </a:prstClr>
                </a:solidFill>
              </a:rPr>
              <a:t>Présentation de l'entreprise - janvier 14</a:t>
            </a:r>
          </a:p>
        </p:txBody>
      </p:sp>
      <p:sp>
        <p:nvSpPr>
          <p:cNvPr id="6" name="Espace réservé du numéro de diapositive 5"/>
          <p:cNvSpPr>
            <a:spLocks noGrp="1"/>
          </p:cNvSpPr>
          <p:nvPr>
            <p:ph type="sldNum" sz="quarter" idx="12"/>
          </p:nvPr>
        </p:nvSpPr>
        <p:spPr/>
        <p:txBody>
          <a:bodyPr/>
          <a:lstStyle/>
          <a:p>
            <a:fld id="{68EAC108-53AA-4F8E-83BE-879BBB7FA5BF}" type="slidenum">
              <a:rPr lang="fr-FR" smtClean="0">
                <a:solidFill>
                  <a:prstClr val="black">
                    <a:tint val="75000"/>
                  </a:prstClr>
                </a:solidFill>
              </a:rPr>
              <a:pPr/>
              <a:t>‹N°›</a:t>
            </a:fld>
            <a:endParaRPr lang="fr-FR" dirty="0">
              <a:solidFill>
                <a:prstClr val="black">
                  <a:tint val="75000"/>
                </a:prstClr>
              </a:solidFill>
            </a:endParaRPr>
          </a:p>
        </p:txBody>
      </p:sp>
    </p:spTree>
    <p:extLst>
      <p:ext uri="{BB962C8B-B14F-4D97-AF65-F5344CB8AC3E}">
        <p14:creationId xmlns:p14="http://schemas.microsoft.com/office/powerpoint/2010/main" val="24393142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endParaRPr lang="fr-FR" dirty="0">
              <a:solidFill>
                <a:prstClr val="black">
                  <a:tint val="75000"/>
                </a:prstClr>
              </a:solidFill>
            </a:endParaRPr>
          </a:p>
        </p:txBody>
      </p:sp>
      <p:sp>
        <p:nvSpPr>
          <p:cNvPr id="5" name="Espace réservé du pied de page 4"/>
          <p:cNvSpPr>
            <a:spLocks noGrp="1"/>
          </p:cNvSpPr>
          <p:nvPr>
            <p:ph type="ftr" sz="quarter" idx="11"/>
          </p:nvPr>
        </p:nvSpPr>
        <p:spPr/>
        <p:txBody>
          <a:bodyPr/>
          <a:lstStyle/>
          <a:p>
            <a:r>
              <a:rPr lang="fr-FR" dirty="0">
                <a:solidFill>
                  <a:prstClr val="black">
                    <a:tint val="75000"/>
                  </a:prstClr>
                </a:solidFill>
              </a:rPr>
              <a:t>Présentation de l'entreprise - janvier 14</a:t>
            </a:r>
          </a:p>
        </p:txBody>
      </p:sp>
      <p:sp>
        <p:nvSpPr>
          <p:cNvPr id="6" name="Espace réservé du numéro de diapositive 5"/>
          <p:cNvSpPr>
            <a:spLocks noGrp="1"/>
          </p:cNvSpPr>
          <p:nvPr>
            <p:ph type="sldNum" sz="quarter" idx="12"/>
          </p:nvPr>
        </p:nvSpPr>
        <p:spPr/>
        <p:txBody>
          <a:bodyPr/>
          <a:lstStyle/>
          <a:p>
            <a:fld id="{68EAC108-53AA-4F8E-83BE-879BBB7FA5BF}" type="slidenum">
              <a:rPr lang="fr-FR" smtClean="0">
                <a:solidFill>
                  <a:prstClr val="black">
                    <a:tint val="75000"/>
                  </a:prstClr>
                </a:solidFill>
              </a:rPr>
              <a:pPr/>
              <a:t>‹N°›</a:t>
            </a:fld>
            <a:endParaRPr lang="fr-FR" dirty="0">
              <a:solidFill>
                <a:prstClr val="black">
                  <a:tint val="75000"/>
                </a:prstClr>
              </a:solidFill>
            </a:endParaRPr>
          </a:p>
        </p:txBody>
      </p:sp>
    </p:spTree>
    <p:extLst>
      <p:ext uri="{BB962C8B-B14F-4D97-AF65-F5344CB8AC3E}">
        <p14:creationId xmlns:p14="http://schemas.microsoft.com/office/powerpoint/2010/main" val="37116376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sommaire">
    <p:bg>
      <p:bgPr>
        <a:solidFill>
          <a:schemeClr val="bg1"/>
        </a:solid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1763688" y="188640"/>
            <a:ext cx="6563072" cy="504056"/>
          </a:xfrm>
          <a:ln w="9525">
            <a:solidFill>
              <a:srgbClr val="0070C0"/>
            </a:solidFill>
          </a:ln>
        </p:spPr>
        <p:txBody>
          <a:bodyPr>
            <a:normAutofit/>
          </a:bodyPr>
          <a:lstStyle>
            <a:lvl1pPr>
              <a:defRPr sz="2800">
                <a:solidFill>
                  <a:srgbClr val="0070C0"/>
                </a:solidFill>
                <a:latin typeface="Century Gothic" panose="020B0502020202020204" pitchFamily="34" charset="0"/>
              </a:defRPr>
            </a:lvl1pPr>
          </a:lstStyle>
          <a:p>
            <a:r>
              <a:rPr lang="fr-FR" dirty="0"/>
              <a:t>Sommaire</a:t>
            </a:r>
          </a:p>
        </p:txBody>
      </p:sp>
      <p:sp>
        <p:nvSpPr>
          <p:cNvPr id="3" name="Espace réservé du contenu 2"/>
          <p:cNvSpPr>
            <a:spLocks noGrp="1"/>
          </p:cNvSpPr>
          <p:nvPr>
            <p:ph idx="1"/>
          </p:nvPr>
        </p:nvSpPr>
        <p:spPr>
          <a:xfrm>
            <a:off x="1547664" y="1124744"/>
            <a:ext cx="7300248" cy="4897176"/>
          </a:xfrm>
        </p:spPr>
        <p:txBody>
          <a:bodyPr/>
          <a:lstStyle>
            <a:lvl1pPr marL="342900" indent="-342900">
              <a:buFont typeface="Courier New" panose="02070309020205020404" pitchFamily="49" charset="0"/>
              <a:buChar char="o"/>
              <a:defRPr sz="1800"/>
            </a:lvl1pPr>
            <a:lvl2pPr marL="742950" indent="-285750">
              <a:buFont typeface="Arial" panose="020B0604020202020204" pitchFamily="34" charset="0"/>
              <a:buChar char="•"/>
              <a:defRPr sz="1600"/>
            </a:lvl2pPr>
            <a:lvl3pPr>
              <a:defRPr sz="1800"/>
            </a:lvl3pPr>
            <a:lvl4pPr>
              <a:defRPr sz="1800"/>
            </a:lvl4pPr>
            <a:lvl5pPr>
              <a:defRPr sz="1800"/>
            </a:lvl5pPr>
          </a:lstStyle>
          <a:p>
            <a:pPr lvl="0"/>
            <a:r>
              <a:rPr lang="fr-FR" dirty="0"/>
              <a:t>Modifiez les styles du texte du masque</a:t>
            </a:r>
          </a:p>
          <a:p>
            <a:pPr lvl="1"/>
            <a:r>
              <a:rPr lang="fr-FR" dirty="0"/>
              <a:t>Deuxième niveau</a:t>
            </a:r>
          </a:p>
        </p:txBody>
      </p:sp>
      <p:pic>
        <p:nvPicPr>
          <p:cNvPr id="9" name="Imag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1331640" cy="6858000"/>
          </a:xfrm>
          <a:prstGeom prst="rect">
            <a:avLst/>
          </a:prstGeom>
        </p:spPr>
      </p:pic>
      <p:pic>
        <p:nvPicPr>
          <p:cNvPr id="6" name="Imag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40352" y="6152054"/>
            <a:ext cx="1152224" cy="663781"/>
          </a:xfrm>
          <a:prstGeom prst="rect">
            <a:avLst/>
          </a:prstGeom>
        </p:spPr>
      </p:pic>
      <p:sp>
        <p:nvSpPr>
          <p:cNvPr id="7" name="Espace réservé du pied de page 4"/>
          <p:cNvSpPr>
            <a:spLocks noGrp="1"/>
          </p:cNvSpPr>
          <p:nvPr>
            <p:ph type="ftr" sz="quarter" idx="11"/>
          </p:nvPr>
        </p:nvSpPr>
        <p:spPr>
          <a:xfrm>
            <a:off x="1547664" y="6567371"/>
            <a:ext cx="2895600" cy="246633"/>
          </a:xfrm>
        </p:spPr>
        <p:txBody>
          <a:bodyPr/>
          <a:lstStyle>
            <a:lvl1pPr algn="l">
              <a:defRPr sz="800">
                <a:solidFill>
                  <a:schemeClr val="tx1"/>
                </a:solidFill>
                <a:latin typeface="Century Gothic" panose="020B0502020202020204" pitchFamily="34" charset="0"/>
              </a:defRPr>
            </a:lvl1pPr>
          </a:lstStyle>
          <a:p>
            <a:r>
              <a:rPr lang="fr-FR" dirty="0">
                <a:solidFill>
                  <a:prstClr val="black"/>
                </a:solidFill>
              </a:rPr>
              <a:t>Présentation de l'entreprise - juin  2014</a:t>
            </a:r>
          </a:p>
        </p:txBody>
      </p:sp>
    </p:spTree>
    <p:extLst>
      <p:ext uri="{BB962C8B-B14F-4D97-AF65-F5344CB8AC3E}">
        <p14:creationId xmlns:p14="http://schemas.microsoft.com/office/powerpoint/2010/main" val="743336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page de base">
    <p:bg>
      <p:bgPr>
        <a:solidFill>
          <a:schemeClr val="bg1"/>
        </a:solid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1763688" y="188640"/>
            <a:ext cx="6563072" cy="504056"/>
          </a:xfrm>
          <a:ln w="9525">
            <a:solidFill>
              <a:srgbClr val="0070C0"/>
            </a:solidFill>
          </a:ln>
        </p:spPr>
        <p:txBody>
          <a:bodyPr>
            <a:noAutofit/>
          </a:bodyPr>
          <a:lstStyle>
            <a:lvl1pPr>
              <a:defRPr sz="2800" baseline="0">
                <a:solidFill>
                  <a:srgbClr val="0070C0"/>
                </a:solidFill>
                <a:latin typeface="Century Gothic" panose="020B0502020202020204" pitchFamily="34" charset="0"/>
              </a:defRPr>
            </a:lvl1pPr>
          </a:lstStyle>
          <a:p>
            <a:r>
              <a:rPr lang="fr-FR" dirty="0"/>
              <a:t>1. Titre de la partie</a:t>
            </a:r>
          </a:p>
        </p:txBody>
      </p:sp>
      <p:sp>
        <p:nvSpPr>
          <p:cNvPr id="3" name="Espace réservé du contenu 2"/>
          <p:cNvSpPr>
            <a:spLocks noGrp="1"/>
          </p:cNvSpPr>
          <p:nvPr>
            <p:ph idx="1"/>
          </p:nvPr>
        </p:nvSpPr>
        <p:spPr>
          <a:xfrm>
            <a:off x="1547664" y="1124744"/>
            <a:ext cx="7267599" cy="4857403"/>
          </a:xfrm>
        </p:spPr>
        <p:txBody>
          <a:bodyPr/>
          <a:lstStyle>
            <a:lvl1pPr marL="342900" indent="-342900">
              <a:buFont typeface="Courier New" panose="02070309020205020404" pitchFamily="49" charset="0"/>
              <a:buChar char="o"/>
              <a:defRPr sz="2000"/>
            </a:lvl1pPr>
            <a:lvl2pPr marL="742950" indent="-285750">
              <a:buFont typeface="Arial" panose="020B0604020202020204" pitchFamily="34" charset="0"/>
              <a:buChar char="•"/>
              <a:defRPr sz="1800"/>
            </a:lvl2pPr>
            <a:lvl3pPr>
              <a:defRPr sz="1800"/>
            </a:lvl3pPr>
            <a:lvl4pPr>
              <a:defRPr sz="1800"/>
            </a:lvl4pPr>
            <a:lvl5pPr>
              <a:defRPr sz="1800"/>
            </a:lvl5pPr>
          </a:lstStyle>
          <a:p>
            <a:pPr lvl="0"/>
            <a:r>
              <a:rPr lang="fr-FR" dirty="0"/>
              <a:t>Modifiez les styles du texte du masque</a:t>
            </a:r>
          </a:p>
          <a:p>
            <a:pPr lvl="1"/>
            <a:r>
              <a:rPr lang="fr-FR" dirty="0"/>
              <a:t>Deuxième niveau</a:t>
            </a:r>
          </a:p>
        </p:txBody>
      </p:sp>
      <p:pic>
        <p:nvPicPr>
          <p:cNvPr id="9" name="Imag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1331640" cy="6858000"/>
          </a:xfrm>
          <a:prstGeom prst="rect">
            <a:avLst/>
          </a:prstGeom>
        </p:spPr>
      </p:pic>
      <p:sp>
        <p:nvSpPr>
          <p:cNvPr id="5" name="Espace réservé du pied de page 4"/>
          <p:cNvSpPr>
            <a:spLocks noGrp="1"/>
          </p:cNvSpPr>
          <p:nvPr>
            <p:ph type="ftr" sz="quarter" idx="11"/>
          </p:nvPr>
        </p:nvSpPr>
        <p:spPr>
          <a:xfrm>
            <a:off x="1547664" y="6567371"/>
            <a:ext cx="2895600" cy="246633"/>
          </a:xfrm>
        </p:spPr>
        <p:txBody>
          <a:bodyPr/>
          <a:lstStyle>
            <a:lvl1pPr algn="l">
              <a:defRPr sz="800">
                <a:solidFill>
                  <a:schemeClr val="tx1"/>
                </a:solidFill>
                <a:latin typeface="Century Gothic" panose="020B0502020202020204" pitchFamily="34" charset="0"/>
              </a:defRPr>
            </a:lvl1pPr>
          </a:lstStyle>
          <a:p>
            <a:r>
              <a:rPr lang="fr-FR" dirty="0">
                <a:solidFill>
                  <a:prstClr val="black"/>
                </a:solidFill>
              </a:rPr>
              <a:t>Présentation de l'entreprise - juin 2014</a:t>
            </a:r>
          </a:p>
        </p:txBody>
      </p:sp>
      <p:pic>
        <p:nvPicPr>
          <p:cNvPr id="8" name="Imag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40352" y="6152054"/>
            <a:ext cx="1152224" cy="663781"/>
          </a:xfrm>
          <a:prstGeom prst="rect">
            <a:avLst/>
          </a:prstGeom>
        </p:spPr>
      </p:pic>
    </p:spTree>
    <p:extLst>
      <p:ext uri="{BB962C8B-B14F-4D97-AF65-F5344CB8AC3E}">
        <p14:creationId xmlns:p14="http://schemas.microsoft.com/office/powerpoint/2010/main" val="16961476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erpage">
    <p:bg>
      <p:bgPr>
        <a:blipFill dpi="0" rotWithShape="1">
          <a:blip r:embed="rId2">
            <a:alphaModFix amt="78000"/>
            <a:lum/>
          </a:blip>
          <a:srcRect/>
          <a:stretch>
            <a:fillRect t="-35000" b="-35000"/>
          </a:stretch>
        </a:blipFill>
        <a:effectLst/>
      </p:bgPr>
    </p:bg>
    <p:spTree>
      <p:nvGrpSpPr>
        <p:cNvPr id="1" name=""/>
        <p:cNvGrpSpPr/>
        <p:nvPr/>
      </p:nvGrpSpPr>
      <p:grpSpPr>
        <a:xfrm>
          <a:off x="0" y="0"/>
          <a:ext cx="0" cy="0"/>
          <a:chOff x="0" y="0"/>
          <a:chExt cx="0" cy="0"/>
        </a:xfrm>
      </p:grpSpPr>
      <p:sp>
        <p:nvSpPr>
          <p:cNvPr id="7" name="Rectangle à coins arrondis 6"/>
          <p:cNvSpPr/>
          <p:nvPr userDrawn="1"/>
        </p:nvSpPr>
        <p:spPr>
          <a:xfrm rot="21221375">
            <a:off x="1811672" y="3279361"/>
            <a:ext cx="6552728" cy="188275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sp>
        <p:nvSpPr>
          <p:cNvPr id="8" name="Espace réservé du texte 2"/>
          <p:cNvSpPr>
            <a:spLocks noGrp="1"/>
          </p:cNvSpPr>
          <p:nvPr>
            <p:ph type="body" idx="1" hasCustomPrompt="1"/>
          </p:nvPr>
        </p:nvSpPr>
        <p:spPr>
          <a:xfrm rot="21228597">
            <a:off x="1901609" y="3846664"/>
            <a:ext cx="6284780" cy="770574"/>
          </a:xfrm>
        </p:spPr>
        <p:txBody>
          <a:bodyPr anchor="b">
            <a:noAutofit/>
          </a:bodyPr>
          <a:lstStyle>
            <a:lvl1pPr marL="0" indent="0" algn="ctr">
              <a:buNone/>
              <a:defRPr sz="3400" b="0" baseline="0">
                <a:solidFill>
                  <a:srgbClr val="0075B8"/>
                </a:solidFill>
                <a:latin typeface="Century Gothic" panose="020B0502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dirty="0"/>
              <a:t>Titre du module</a:t>
            </a:r>
          </a:p>
        </p:txBody>
      </p:sp>
      <p:pic>
        <p:nvPicPr>
          <p:cNvPr id="9" name="Imag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12264" y="6092664"/>
            <a:ext cx="1331736" cy="767196"/>
          </a:xfrm>
          <a:prstGeom prst="rect">
            <a:avLst/>
          </a:prstGeom>
        </p:spPr>
      </p:pic>
    </p:spTree>
    <p:extLst>
      <p:ext uri="{BB962C8B-B14F-4D97-AF65-F5344CB8AC3E}">
        <p14:creationId xmlns:p14="http://schemas.microsoft.com/office/powerpoint/2010/main" val="33336171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page sans logo">
    <p:bg>
      <p:bgPr>
        <a:solidFill>
          <a:schemeClr val="bg1"/>
        </a:solid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1763688" y="188640"/>
            <a:ext cx="6563072" cy="504056"/>
          </a:xfrm>
          <a:ln w="9525">
            <a:solidFill>
              <a:srgbClr val="0070C0"/>
            </a:solidFill>
          </a:ln>
        </p:spPr>
        <p:txBody>
          <a:bodyPr>
            <a:noAutofit/>
          </a:bodyPr>
          <a:lstStyle>
            <a:lvl1pPr>
              <a:defRPr sz="2800" baseline="0">
                <a:solidFill>
                  <a:srgbClr val="0070C0"/>
                </a:solidFill>
                <a:latin typeface="Century Gothic" panose="020B0502020202020204" pitchFamily="34" charset="0"/>
              </a:defRPr>
            </a:lvl1pPr>
          </a:lstStyle>
          <a:p>
            <a:r>
              <a:rPr lang="fr-FR" dirty="0"/>
              <a:t>1. Titre de la partie</a:t>
            </a:r>
          </a:p>
        </p:txBody>
      </p:sp>
      <p:sp>
        <p:nvSpPr>
          <p:cNvPr id="3" name="Espace réservé du contenu 2"/>
          <p:cNvSpPr>
            <a:spLocks noGrp="1"/>
          </p:cNvSpPr>
          <p:nvPr>
            <p:ph idx="1"/>
          </p:nvPr>
        </p:nvSpPr>
        <p:spPr>
          <a:xfrm>
            <a:off x="1547664" y="1124744"/>
            <a:ext cx="7267599" cy="4857403"/>
          </a:xfrm>
        </p:spPr>
        <p:txBody>
          <a:bodyPr/>
          <a:lstStyle>
            <a:lvl1pPr marL="342900" indent="-342900">
              <a:buFont typeface="Courier New" panose="02070309020205020404" pitchFamily="49" charset="0"/>
              <a:buChar char="o"/>
              <a:defRPr sz="2000"/>
            </a:lvl1pPr>
            <a:lvl2pPr marL="742950" indent="-285750">
              <a:buFont typeface="Arial" panose="020B0604020202020204" pitchFamily="34" charset="0"/>
              <a:buChar char="•"/>
              <a:defRPr sz="1800"/>
            </a:lvl2pPr>
            <a:lvl3pPr>
              <a:defRPr sz="1800"/>
            </a:lvl3pPr>
            <a:lvl4pPr>
              <a:defRPr sz="1800"/>
            </a:lvl4pPr>
            <a:lvl5pPr>
              <a:defRPr sz="1800"/>
            </a:lvl5pPr>
          </a:lstStyle>
          <a:p>
            <a:pPr lvl="0"/>
            <a:r>
              <a:rPr lang="fr-FR" dirty="0"/>
              <a:t>Modifiez les styles du texte du masque</a:t>
            </a:r>
          </a:p>
          <a:p>
            <a:pPr lvl="1"/>
            <a:r>
              <a:rPr lang="fr-FR" dirty="0"/>
              <a:t>Deuxième niveau</a:t>
            </a:r>
          </a:p>
        </p:txBody>
      </p:sp>
      <p:pic>
        <p:nvPicPr>
          <p:cNvPr id="9" name="Imag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1331640" cy="6858000"/>
          </a:xfrm>
          <a:prstGeom prst="rect">
            <a:avLst/>
          </a:prstGeom>
        </p:spPr>
      </p:pic>
      <p:sp>
        <p:nvSpPr>
          <p:cNvPr id="5" name="Espace réservé du pied de page 4"/>
          <p:cNvSpPr>
            <a:spLocks noGrp="1"/>
          </p:cNvSpPr>
          <p:nvPr>
            <p:ph type="ftr" sz="quarter" idx="11"/>
          </p:nvPr>
        </p:nvSpPr>
        <p:spPr>
          <a:xfrm>
            <a:off x="1420244" y="6589725"/>
            <a:ext cx="2895600" cy="246633"/>
          </a:xfrm>
        </p:spPr>
        <p:txBody>
          <a:bodyPr/>
          <a:lstStyle>
            <a:lvl1pPr algn="l">
              <a:defRPr sz="800">
                <a:solidFill>
                  <a:schemeClr val="tx1"/>
                </a:solidFill>
                <a:latin typeface="Century Gothic" panose="020B0502020202020204" pitchFamily="34" charset="0"/>
              </a:defRPr>
            </a:lvl1pPr>
          </a:lstStyle>
          <a:p>
            <a:r>
              <a:rPr lang="fr-FR" dirty="0">
                <a:solidFill>
                  <a:prstClr val="black"/>
                </a:solidFill>
              </a:rPr>
              <a:t>Présentation de l'entreprise - juin 2014</a:t>
            </a:r>
          </a:p>
        </p:txBody>
      </p:sp>
    </p:spTree>
    <p:extLst>
      <p:ext uri="{BB962C8B-B14F-4D97-AF65-F5344CB8AC3E}">
        <p14:creationId xmlns:p14="http://schemas.microsoft.com/office/powerpoint/2010/main" val="33364224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page SANS bandeau">
    <p:bg>
      <p:bgPr>
        <a:solidFill>
          <a:schemeClr val="bg1"/>
        </a:solid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395536" y="188640"/>
            <a:ext cx="7931224" cy="504056"/>
          </a:xfrm>
          <a:ln w="9525">
            <a:solidFill>
              <a:srgbClr val="0070C0"/>
            </a:solidFill>
          </a:ln>
        </p:spPr>
        <p:txBody>
          <a:bodyPr>
            <a:noAutofit/>
          </a:bodyPr>
          <a:lstStyle>
            <a:lvl1pPr>
              <a:defRPr sz="2800" baseline="0">
                <a:solidFill>
                  <a:srgbClr val="0070C0"/>
                </a:solidFill>
                <a:latin typeface="Century Gothic" panose="020B0502020202020204" pitchFamily="34" charset="0"/>
              </a:defRPr>
            </a:lvl1pPr>
          </a:lstStyle>
          <a:p>
            <a:r>
              <a:rPr lang="fr-FR" dirty="0"/>
              <a:t>1. Titre de la partie</a:t>
            </a:r>
          </a:p>
        </p:txBody>
      </p:sp>
      <p:sp>
        <p:nvSpPr>
          <p:cNvPr id="3" name="Espace réservé du contenu 2"/>
          <p:cNvSpPr>
            <a:spLocks noGrp="1"/>
          </p:cNvSpPr>
          <p:nvPr>
            <p:ph idx="1"/>
          </p:nvPr>
        </p:nvSpPr>
        <p:spPr>
          <a:xfrm>
            <a:off x="1547664" y="1124744"/>
            <a:ext cx="7267599" cy="4857403"/>
          </a:xfrm>
        </p:spPr>
        <p:txBody>
          <a:bodyPr/>
          <a:lstStyle>
            <a:lvl1pPr marL="342900" indent="-342900">
              <a:buFont typeface="Courier New" panose="02070309020205020404" pitchFamily="49" charset="0"/>
              <a:buChar char="o"/>
              <a:defRPr sz="2000"/>
            </a:lvl1pPr>
            <a:lvl2pPr marL="742950" indent="-285750">
              <a:buFont typeface="Arial" panose="020B0604020202020204" pitchFamily="34" charset="0"/>
              <a:buChar char="•"/>
              <a:defRPr sz="1800"/>
            </a:lvl2pPr>
            <a:lvl3pPr>
              <a:defRPr sz="1800"/>
            </a:lvl3pPr>
            <a:lvl4pPr>
              <a:defRPr sz="1800"/>
            </a:lvl4pPr>
            <a:lvl5pPr>
              <a:defRPr sz="1800"/>
            </a:lvl5pPr>
          </a:lstStyle>
          <a:p>
            <a:pPr lvl="0"/>
            <a:r>
              <a:rPr lang="fr-FR" dirty="0"/>
              <a:t>Modifiez les styles du texte du masque</a:t>
            </a:r>
          </a:p>
          <a:p>
            <a:pPr lvl="1"/>
            <a:r>
              <a:rPr lang="fr-FR" dirty="0"/>
              <a:t>Deuxième niveau</a:t>
            </a:r>
          </a:p>
        </p:txBody>
      </p:sp>
      <p:sp>
        <p:nvSpPr>
          <p:cNvPr id="5" name="Espace réservé du pied de page 4"/>
          <p:cNvSpPr>
            <a:spLocks noGrp="1"/>
          </p:cNvSpPr>
          <p:nvPr>
            <p:ph type="ftr" sz="quarter" idx="11"/>
          </p:nvPr>
        </p:nvSpPr>
        <p:spPr>
          <a:xfrm>
            <a:off x="395536" y="6566743"/>
            <a:ext cx="2895600" cy="246633"/>
          </a:xfrm>
        </p:spPr>
        <p:txBody>
          <a:bodyPr/>
          <a:lstStyle>
            <a:lvl1pPr algn="l">
              <a:defRPr sz="800">
                <a:solidFill>
                  <a:schemeClr val="tx1"/>
                </a:solidFill>
                <a:latin typeface="Century Gothic" panose="020B0502020202020204" pitchFamily="34" charset="0"/>
              </a:defRPr>
            </a:lvl1pPr>
          </a:lstStyle>
          <a:p>
            <a:r>
              <a:rPr lang="fr-FR" dirty="0">
                <a:solidFill>
                  <a:prstClr val="black"/>
                </a:solidFill>
              </a:rPr>
              <a:t>Présentation de l'entreprise - juin 2014</a:t>
            </a:r>
          </a:p>
        </p:txBody>
      </p:sp>
      <p:pic>
        <p:nvPicPr>
          <p:cNvPr id="6" name="Imag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40352" y="6152054"/>
            <a:ext cx="1152224" cy="663781"/>
          </a:xfrm>
          <a:prstGeom prst="rect">
            <a:avLst/>
          </a:prstGeom>
        </p:spPr>
      </p:pic>
    </p:spTree>
    <p:extLst>
      <p:ext uri="{BB962C8B-B14F-4D97-AF65-F5344CB8AC3E}">
        <p14:creationId xmlns:p14="http://schemas.microsoft.com/office/powerpoint/2010/main" val="23883560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endParaRPr lang="fr-FR" dirty="0">
              <a:solidFill>
                <a:prstClr val="black">
                  <a:tint val="75000"/>
                </a:prstClr>
              </a:solidFill>
            </a:endParaRPr>
          </a:p>
        </p:txBody>
      </p:sp>
      <p:sp>
        <p:nvSpPr>
          <p:cNvPr id="6" name="Espace réservé du pied de page 5"/>
          <p:cNvSpPr>
            <a:spLocks noGrp="1"/>
          </p:cNvSpPr>
          <p:nvPr>
            <p:ph type="ftr" sz="quarter" idx="11"/>
          </p:nvPr>
        </p:nvSpPr>
        <p:spPr/>
        <p:txBody>
          <a:bodyPr/>
          <a:lstStyle/>
          <a:p>
            <a:r>
              <a:rPr lang="fr-FR" dirty="0">
                <a:solidFill>
                  <a:prstClr val="black">
                    <a:tint val="75000"/>
                  </a:prstClr>
                </a:solidFill>
              </a:rPr>
              <a:t>Présentation de l'entreprise - janvier 14</a:t>
            </a:r>
          </a:p>
        </p:txBody>
      </p:sp>
      <p:sp>
        <p:nvSpPr>
          <p:cNvPr id="7" name="Espace réservé du numéro de diapositive 6"/>
          <p:cNvSpPr>
            <a:spLocks noGrp="1"/>
          </p:cNvSpPr>
          <p:nvPr>
            <p:ph type="sldNum" sz="quarter" idx="12"/>
          </p:nvPr>
        </p:nvSpPr>
        <p:spPr/>
        <p:txBody>
          <a:bodyPr/>
          <a:lstStyle/>
          <a:p>
            <a:fld id="{68EAC108-53AA-4F8E-83BE-879BBB7FA5BF}" type="slidenum">
              <a:rPr lang="fr-FR" smtClean="0">
                <a:solidFill>
                  <a:prstClr val="black">
                    <a:tint val="75000"/>
                  </a:prstClr>
                </a:solidFill>
              </a:rPr>
              <a:pPr/>
              <a:t>‹N°›</a:t>
            </a:fld>
            <a:endParaRPr lang="fr-FR" dirty="0">
              <a:solidFill>
                <a:prstClr val="black">
                  <a:tint val="75000"/>
                </a:prstClr>
              </a:solidFill>
            </a:endParaRPr>
          </a:p>
        </p:txBody>
      </p:sp>
    </p:spTree>
    <p:extLst>
      <p:ext uri="{BB962C8B-B14F-4D97-AF65-F5344CB8AC3E}">
        <p14:creationId xmlns:p14="http://schemas.microsoft.com/office/powerpoint/2010/main" val="20381898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endParaRPr lang="fr-FR" dirty="0">
              <a:solidFill>
                <a:prstClr val="black">
                  <a:tint val="75000"/>
                </a:prstClr>
              </a:solidFill>
            </a:endParaRPr>
          </a:p>
        </p:txBody>
      </p:sp>
      <p:sp>
        <p:nvSpPr>
          <p:cNvPr id="8" name="Espace réservé du pied de page 7"/>
          <p:cNvSpPr>
            <a:spLocks noGrp="1"/>
          </p:cNvSpPr>
          <p:nvPr>
            <p:ph type="ftr" sz="quarter" idx="11"/>
          </p:nvPr>
        </p:nvSpPr>
        <p:spPr/>
        <p:txBody>
          <a:bodyPr/>
          <a:lstStyle/>
          <a:p>
            <a:r>
              <a:rPr lang="fr-FR" dirty="0">
                <a:solidFill>
                  <a:prstClr val="black">
                    <a:tint val="75000"/>
                  </a:prstClr>
                </a:solidFill>
              </a:rPr>
              <a:t>Présentation de l'entreprise - janvier 14</a:t>
            </a:r>
          </a:p>
        </p:txBody>
      </p:sp>
      <p:sp>
        <p:nvSpPr>
          <p:cNvPr id="9" name="Espace réservé du numéro de diapositive 8"/>
          <p:cNvSpPr>
            <a:spLocks noGrp="1"/>
          </p:cNvSpPr>
          <p:nvPr>
            <p:ph type="sldNum" sz="quarter" idx="12"/>
          </p:nvPr>
        </p:nvSpPr>
        <p:spPr/>
        <p:txBody>
          <a:bodyPr/>
          <a:lstStyle/>
          <a:p>
            <a:fld id="{68EAC108-53AA-4F8E-83BE-879BBB7FA5BF}" type="slidenum">
              <a:rPr lang="fr-FR" smtClean="0">
                <a:solidFill>
                  <a:prstClr val="black">
                    <a:tint val="75000"/>
                  </a:prstClr>
                </a:solidFill>
              </a:rPr>
              <a:pPr/>
              <a:t>‹N°›</a:t>
            </a:fld>
            <a:endParaRPr lang="fr-FR" dirty="0">
              <a:solidFill>
                <a:prstClr val="black">
                  <a:tint val="75000"/>
                </a:prstClr>
              </a:solidFill>
            </a:endParaRPr>
          </a:p>
        </p:txBody>
      </p:sp>
    </p:spTree>
    <p:extLst>
      <p:ext uri="{BB962C8B-B14F-4D97-AF65-F5344CB8AC3E}">
        <p14:creationId xmlns:p14="http://schemas.microsoft.com/office/powerpoint/2010/main" val="10079263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endParaRPr lang="fr-FR" dirty="0">
              <a:solidFill>
                <a:prstClr val="black">
                  <a:tint val="75000"/>
                </a:prstClr>
              </a:solidFill>
            </a:endParaRPr>
          </a:p>
        </p:txBody>
      </p:sp>
      <p:sp>
        <p:nvSpPr>
          <p:cNvPr id="4" name="Espace réservé du pied de page 3"/>
          <p:cNvSpPr>
            <a:spLocks noGrp="1"/>
          </p:cNvSpPr>
          <p:nvPr>
            <p:ph type="ftr" sz="quarter" idx="11"/>
          </p:nvPr>
        </p:nvSpPr>
        <p:spPr/>
        <p:txBody>
          <a:bodyPr/>
          <a:lstStyle/>
          <a:p>
            <a:r>
              <a:rPr lang="fr-FR" dirty="0">
                <a:solidFill>
                  <a:prstClr val="black">
                    <a:tint val="75000"/>
                  </a:prstClr>
                </a:solidFill>
              </a:rPr>
              <a:t>Présentation de l'entreprise - janvier 14</a:t>
            </a:r>
          </a:p>
        </p:txBody>
      </p:sp>
      <p:sp>
        <p:nvSpPr>
          <p:cNvPr id="5" name="Espace réservé du numéro de diapositive 4"/>
          <p:cNvSpPr>
            <a:spLocks noGrp="1"/>
          </p:cNvSpPr>
          <p:nvPr>
            <p:ph type="sldNum" sz="quarter" idx="12"/>
          </p:nvPr>
        </p:nvSpPr>
        <p:spPr/>
        <p:txBody>
          <a:bodyPr/>
          <a:lstStyle/>
          <a:p>
            <a:fld id="{68EAC108-53AA-4F8E-83BE-879BBB7FA5BF}" type="slidenum">
              <a:rPr lang="fr-FR" smtClean="0">
                <a:solidFill>
                  <a:prstClr val="black">
                    <a:tint val="75000"/>
                  </a:prstClr>
                </a:solidFill>
              </a:rPr>
              <a:pPr/>
              <a:t>‹N°›</a:t>
            </a:fld>
            <a:endParaRPr lang="fr-FR" dirty="0">
              <a:solidFill>
                <a:prstClr val="black">
                  <a:tint val="75000"/>
                </a:prstClr>
              </a:solidFill>
            </a:endParaRPr>
          </a:p>
        </p:txBody>
      </p:sp>
    </p:spTree>
    <p:extLst>
      <p:ext uri="{BB962C8B-B14F-4D97-AF65-F5344CB8AC3E}">
        <p14:creationId xmlns:p14="http://schemas.microsoft.com/office/powerpoint/2010/main" val="3829760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FR" dirty="0">
              <a:solidFill>
                <a:prstClr val="black">
                  <a:tint val="75000"/>
                </a:prstClr>
              </a:solidFill>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dirty="0">
                <a:solidFill>
                  <a:prstClr val="black">
                    <a:tint val="75000"/>
                  </a:prstClr>
                </a:solidFill>
              </a:rPr>
              <a:t>Présentation de l'entreprise - janvier 14</a:t>
            </a: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EAC108-53AA-4F8E-83BE-879BBB7FA5BF}" type="slidenum">
              <a:rPr lang="fr-FR" smtClean="0">
                <a:solidFill>
                  <a:prstClr val="black">
                    <a:tint val="75000"/>
                  </a:prstClr>
                </a:solidFill>
              </a:rPr>
              <a:pPr/>
              <a:t>‹N°›</a:t>
            </a:fld>
            <a:endParaRPr lang="fr-FR" dirty="0">
              <a:solidFill>
                <a:prstClr val="black">
                  <a:tint val="75000"/>
                </a:prstClr>
              </a:solidFill>
            </a:endParaRPr>
          </a:p>
        </p:txBody>
      </p:sp>
    </p:spTree>
    <p:extLst>
      <p:ext uri="{BB962C8B-B14F-4D97-AF65-F5344CB8AC3E}">
        <p14:creationId xmlns:p14="http://schemas.microsoft.com/office/powerpoint/2010/main" val="403009322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0.xml"/><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0.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27C3B90B-E18D-4C11-B5DA-1D68168B3728}"/>
              </a:ext>
            </a:extLst>
          </p:cNvPr>
          <p:cNvPicPr>
            <a:picLocks noChangeAspect="1"/>
          </p:cNvPicPr>
          <p:nvPr/>
        </p:nvPicPr>
        <p:blipFill>
          <a:blip r:embed="rId2"/>
          <a:stretch>
            <a:fillRect/>
          </a:stretch>
        </p:blipFill>
        <p:spPr>
          <a:xfrm>
            <a:off x="755576" y="1925910"/>
            <a:ext cx="1914525" cy="4743450"/>
          </a:xfrm>
          <a:prstGeom prst="rect">
            <a:avLst/>
          </a:prstGeom>
        </p:spPr>
      </p:pic>
      <p:pic>
        <p:nvPicPr>
          <p:cNvPr id="7" name="Image 6">
            <a:extLst>
              <a:ext uri="{FF2B5EF4-FFF2-40B4-BE49-F238E27FC236}">
                <a16:creationId xmlns:a16="http://schemas.microsoft.com/office/drawing/2014/main" id="{AA39A09A-D75D-4D75-AAA5-54DCA1F73C66}"/>
              </a:ext>
            </a:extLst>
          </p:cNvPr>
          <p:cNvPicPr>
            <a:picLocks noChangeAspect="1"/>
          </p:cNvPicPr>
          <p:nvPr/>
        </p:nvPicPr>
        <p:blipFill>
          <a:blip r:embed="rId3"/>
          <a:stretch>
            <a:fillRect/>
          </a:stretch>
        </p:blipFill>
        <p:spPr>
          <a:xfrm>
            <a:off x="6676975" y="1973535"/>
            <a:ext cx="1495425" cy="4695825"/>
          </a:xfrm>
          <a:prstGeom prst="rect">
            <a:avLst/>
          </a:prstGeom>
        </p:spPr>
      </p:pic>
      <p:pic>
        <p:nvPicPr>
          <p:cNvPr id="8" name="Image 7">
            <a:extLst>
              <a:ext uri="{FF2B5EF4-FFF2-40B4-BE49-F238E27FC236}">
                <a16:creationId xmlns:a16="http://schemas.microsoft.com/office/drawing/2014/main" id="{BCDD499C-0550-4562-8A37-33EF8D44E0A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70672" y="2190517"/>
            <a:ext cx="2605731" cy="1211771"/>
          </a:xfrm>
          <a:prstGeom prst="rect">
            <a:avLst/>
          </a:prstGeom>
        </p:spPr>
      </p:pic>
      <p:sp>
        <p:nvSpPr>
          <p:cNvPr id="9" name="Légende : double flèche horizontale 8">
            <a:extLst>
              <a:ext uri="{FF2B5EF4-FFF2-40B4-BE49-F238E27FC236}">
                <a16:creationId xmlns:a16="http://schemas.microsoft.com/office/drawing/2014/main" id="{80CC3721-B97C-49A5-A5E1-1FA7B6051344}"/>
              </a:ext>
            </a:extLst>
          </p:cNvPr>
          <p:cNvSpPr/>
          <p:nvPr/>
        </p:nvSpPr>
        <p:spPr>
          <a:xfrm>
            <a:off x="2699792" y="4149080"/>
            <a:ext cx="3816424" cy="1512168"/>
          </a:xfrm>
          <a:prstGeom prst="leftRightArrowCallout">
            <a:avLst/>
          </a:prstGeom>
          <a:solidFill>
            <a:schemeClr val="tx2">
              <a:lumMod val="40000"/>
              <a:lumOff val="6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b="1" dirty="0"/>
              <a:t>67 / 100</a:t>
            </a:r>
          </a:p>
        </p:txBody>
      </p:sp>
      <p:sp>
        <p:nvSpPr>
          <p:cNvPr id="10" name="ZoneTexte 9">
            <a:extLst>
              <a:ext uri="{FF2B5EF4-FFF2-40B4-BE49-F238E27FC236}">
                <a16:creationId xmlns:a16="http://schemas.microsoft.com/office/drawing/2014/main" id="{DCE34C5B-134C-4E72-A8AF-200C509FF0ED}"/>
              </a:ext>
            </a:extLst>
          </p:cNvPr>
          <p:cNvSpPr txBox="1"/>
          <p:nvPr/>
        </p:nvSpPr>
        <p:spPr>
          <a:xfrm>
            <a:off x="1619672" y="764704"/>
            <a:ext cx="5976664" cy="830997"/>
          </a:xfrm>
          <a:prstGeom prst="rect">
            <a:avLst/>
          </a:prstGeom>
          <a:noFill/>
        </p:spPr>
        <p:txBody>
          <a:bodyPr wrap="square" rtlCol="0">
            <a:spAutoFit/>
          </a:bodyPr>
          <a:lstStyle/>
          <a:p>
            <a:pPr algn="ctr"/>
            <a:r>
              <a:rPr lang="en-US" sz="2400" b="1" dirty="0">
                <a:solidFill>
                  <a:schemeClr val="tx2"/>
                </a:solidFill>
              </a:rPr>
              <a:t>Based on 2024, </a:t>
            </a:r>
          </a:p>
          <a:p>
            <a:pPr algn="ctr"/>
            <a:r>
              <a:rPr lang="en-US" sz="2400" b="1" dirty="0">
                <a:solidFill>
                  <a:schemeClr val="tx2"/>
                </a:solidFill>
              </a:rPr>
              <a:t>Gender Index is</a:t>
            </a:r>
          </a:p>
        </p:txBody>
      </p:sp>
      <p:sp>
        <p:nvSpPr>
          <p:cNvPr id="11" name="ZoneTexte 10">
            <a:extLst>
              <a:ext uri="{FF2B5EF4-FFF2-40B4-BE49-F238E27FC236}">
                <a16:creationId xmlns:a16="http://schemas.microsoft.com/office/drawing/2014/main" id="{66B4FCB7-8A50-4172-BD26-1A576C99649B}"/>
              </a:ext>
            </a:extLst>
          </p:cNvPr>
          <p:cNvSpPr txBox="1"/>
          <p:nvPr/>
        </p:nvSpPr>
        <p:spPr>
          <a:xfrm>
            <a:off x="3892213" y="3627772"/>
            <a:ext cx="1359574" cy="461665"/>
          </a:xfrm>
          <a:prstGeom prst="rect">
            <a:avLst/>
          </a:prstGeom>
          <a:noFill/>
        </p:spPr>
        <p:txBody>
          <a:bodyPr wrap="square" rtlCol="0">
            <a:spAutoFit/>
          </a:bodyPr>
          <a:lstStyle/>
          <a:p>
            <a:pPr algn="ctr"/>
            <a:endParaRPr lang="fr-FR" sz="2400" b="1" dirty="0">
              <a:solidFill>
                <a:schemeClr val="tx2"/>
              </a:solidFill>
            </a:endParaRPr>
          </a:p>
        </p:txBody>
      </p:sp>
      <p:sp>
        <p:nvSpPr>
          <p:cNvPr id="12" name="ZoneTexte 11">
            <a:extLst>
              <a:ext uri="{FF2B5EF4-FFF2-40B4-BE49-F238E27FC236}">
                <a16:creationId xmlns:a16="http://schemas.microsoft.com/office/drawing/2014/main" id="{29EBE961-D4C4-4683-BA64-D25CAD516642}"/>
              </a:ext>
            </a:extLst>
          </p:cNvPr>
          <p:cNvSpPr txBox="1"/>
          <p:nvPr/>
        </p:nvSpPr>
        <p:spPr>
          <a:xfrm>
            <a:off x="35496" y="68431"/>
            <a:ext cx="9073008" cy="577081"/>
          </a:xfrm>
          <a:prstGeom prst="rect">
            <a:avLst/>
          </a:prstGeom>
          <a:noFill/>
        </p:spPr>
        <p:txBody>
          <a:bodyPr wrap="square" rtlCol="0">
            <a:spAutoFit/>
          </a:bodyPr>
          <a:lstStyle/>
          <a:p>
            <a:pPr algn="just"/>
            <a:r>
              <a:rPr lang="en-US" sz="1050" b="1" dirty="0">
                <a:solidFill>
                  <a:schemeClr val="tx2"/>
                </a:solidFill>
              </a:rPr>
              <a:t>To achieve equal remuneration between women and men workers, the law dated September 5th, 2018 on the freedom to choose one's professional future requires companies an obligation to achieve results by creating a Gender Index.</a:t>
            </a:r>
          </a:p>
          <a:p>
            <a:pPr algn="just"/>
            <a:r>
              <a:rPr lang="en-US" sz="1050" b="1" dirty="0">
                <a:solidFill>
                  <a:schemeClr val="tx2"/>
                </a:solidFill>
              </a:rPr>
              <a:t>Through 4 indicators, this index allows a measurement of the company's situation in terms of professional equality.</a:t>
            </a:r>
            <a:endParaRPr lang="fr-FR" sz="1050" b="1" dirty="0">
              <a:solidFill>
                <a:schemeClr val="tx2"/>
              </a:solidFill>
            </a:endParaRPr>
          </a:p>
        </p:txBody>
      </p:sp>
    </p:spTree>
    <p:extLst>
      <p:ext uri="{BB962C8B-B14F-4D97-AF65-F5344CB8AC3E}">
        <p14:creationId xmlns:p14="http://schemas.microsoft.com/office/powerpoint/2010/main" val="25153098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27C3B90B-E18D-4C11-B5DA-1D68168B3728}"/>
              </a:ext>
            </a:extLst>
          </p:cNvPr>
          <p:cNvPicPr>
            <a:picLocks noChangeAspect="1"/>
          </p:cNvPicPr>
          <p:nvPr/>
        </p:nvPicPr>
        <p:blipFill>
          <a:blip r:embed="rId2"/>
          <a:stretch>
            <a:fillRect/>
          </a:stretch>
        </p:blipFill>
        <p:spPr>
          <a:xfrm>
            <a:off x="755576" y="1925910"/>
            <a:ext cx="1914525" cy="4743450"/>
          </a:xfrm>
          <a:prstGeom prst="rect">
            <a:avLst/>
          </a:prstGeom>
        </p:spPr>
      </p:pic>
      <p:pic>
        <p:nvPicPr>
          <p:cNvPr id="7" name="Image 6">
            <a:extLst>
              <a:ext uri="{FF2B5EF4-FFF2-40B4-BE49-F238E27FC236}">
                <a16:creationId xmlns:a16="http://schemas.microsoft.com/office/drawing/2014/main" id="{AA39A09A-D75D-4D75-AAA5-54DCA1F73C66}"/>
              </a:ext>
            </a:extLst>
          </p:cNvPr>
          <p:cNvPicPr>
            <a:picLocks noChangeAspect="1"/>
          </p:cNvPicPr>
          <p:nvPr/>
        </p:nvPicPr>
        <p:blipFill>
          <a:blip r:embed="rId3"/>
          <a:stretch>
            <a:fillRect/>
          </a:stretch>
        </p:blipFill>
        <p:spPr>
          <a:xfrm>
            <a:off x="6676975" y="1973535"/>
            <a:ext cx="1495425" cy="4695825"/>
          </a:xfrm>
          <a:prstGeom prst="rect">
            <a:avLst/>
          </a:prstGeom>
        </p:spPr>
      </p:pic>
      <p:pic>
        <p:nvPicPr>
          <p:cNvPr id="8" name="Image 7">
            <a:extLst>
              <a:ext uri="{FF2B5EF4-FFF2-40B4-BE49-F238E27FC236}">
                <a16:creationId xmlns:a16="http://schemas.microsoft.com/office/drawing/2014/main" id="{BCDD499C-0550-4562-8A37-33EF8D44E0A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67578" y="81402"/>
            <a:ext cx="1240926" cy="577081"/>
          </a:xfrm>
          <a:prstGeom prst="rect">
            <a:avLst/>
          </a:prstGeom>
        </p:spPr>
      </p:pic>
      <p:sp>
        <p:nvSpPr>
          <p:cNvPr id="9" name="Légende : double flèche horizontale 8">
            <a:extLst>
              <a:ext uri="{FF2B5EF4-FFF2-40B4-BE49-F238E27FC236}">
                <a16:creationId xmlns:a16="http://schemas.microsoft.com/office/drawing/2014/main" id="{80CC3721-B97C-49A5-A5E1-1FA7B6051344}"/>
              </a:ext>
            </a:extLst>
          </p:cNvPr>
          <p:cNvSpPr/>
          <p:nvPr/>
        </p:nvSpPr>
        <p:spPr>
          <a:xfrm>
            <a:off x="2467026" y="5589240"/>
            <a:ext cx="4121198" cy="1080120"/>
          </a:xfrm>
          <a:prstGeom prst="leftRightArrowCallout">
            <a:avLst/>
          </a:prstGeom>
          <a:solidFill>
            <a:schemeClr val="tx2">
              <a:lumMod val="40000"/>
              <a:lumOff val="6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800" b="1" dirty="0"/>
          </a:p>
          <a:p>
            <a:pPr algn="ctr"/>
            <a:r>
              <a:rPr lang="fr-FR" sz="2400" b="1" u="sng" dirty="0">
                <a:effectLst>
                  <a:outerShdw blurRad="38100" dist="38100" dir="2700000" algn="tl">
                    <a:srgbClr val="000000">
                      <a:alpha val="43137"/>
                    </a:srgbClr>
                  </a:outerShdw>
                </a:effectLst>
              </a:rPr>
              <a:t>67 / 100</a:t>
            </a:r>
            <a:endParaRPr lang="fr-FR" sz="2400" b="1" dirty="0"/>
          </a:p>
        </p:txBody>
      </p:sp>
      <p:sp>
        <p:nvSpPr>
          <p:cNvPr id="10" name="ZoneTexte 9">
            <a:extLst>
              <a:ext uri="{FF2B5EF4-FFF2-40B4-BE49-F238E27FC236}">
                <a16:creationId xmlns:a16="http://schemas.microsoft.com/office/drawing/2014/main" id="{DCE34C5B-134C-4E72-A8AF-200C509FF0ED}"/>
              </a:ext>
            </a:extLst>
          </p:cNvPr>
          <p:cNvSpPr txBox="1"/>
          <p:nvPr/>
        </p:nvSpPr>
        <p:spPr>
          <a:xfrm>
            <a:off x="35496" y="620688"/>
            <a:ext cx="9073008" cy="830997"/>
          </a:xfrm>
          <a:prstGeom prst="rect">
            <a:avLst/>
          </a:prstGeom>
          <a:noFill/>
        </p:spPr>
        <p:txBody>
          <a:bodyPr wrap="square" rtlCol="0">
            <a:spAutoFit/>
          </a:bodyPr>
          <a:lstStyle/>
          <a:p>
            <a:pPr algn="ctr"/>
            <a:r>
              <a:rPr lang="en-US" sz="2400" b="1" dirty="0">
                <a:solidFill>
                  <a:schemeClr val="tx2"/>
                </a:solidFill>
              </a:rPr>
              <a:t>Based on 2024, </a:t>
            </a:r>
          </a:p>
          <a:p>
            <a:pPr algn="ctr"/>
            <a:r>
              <a:rPr lang="en-US" sz="2400" b="1" dirty="0">
                <a:solidFill>
                  <a:schemeClr val="tx2"/>
                </a:solidFill>
              </a:rPr>
              <a:t>Gender Index is</a:t>
            </a:r>
          </a:p>
        </p:txBody>
      </p:sp>
      <p:sp>
        <p:nvSpPr>
          <p:cNvPr id="11" name="ZoneTexte 10">
            <a:extLst>
              <a:ext uri="{FF2B5EF4-FFF2-40B4-BE49-F238E27FC236}">
                <a16:creationId xmlns:a16="http://schemas.microsoft.com/office/drawing/2014/main" id="{66B4FCB7-8A50-4172-BD26-1A576C99649B}"/>
              </a:ext>
            </a:extLst>
          </p:cNvPr>
          <p:cNvSpPr txBox="1"/>
          <p:nvPr/>
        </p:nvSpPr>
        <p:spPr>
          <a:xfrm>
            <a:off x="3165366" y="5467290"/>
            <a:ext cx="2952328" cy="553998"/>
          </a:xfrm>
          <a:prstGeom prst="rect">
            <a:avLst/>
          </a:prstGeom>
          <a:noFill/>
        </p:spPr>
        <p:txBody>
          <a:bodyPr wrap="square" rtlCol="0">
            <a:spAutoFit/>
          </a:bodyPr>
          <a:lstStyle/>
          <a:p>
            <a:pPr algn="ctr"/>
            <a:endParaRPr lang="fr-FR" sz="600" b="1" dirty="0">
              <a:solidFill>
                <a:schemeClr val="tx2"/>
              </a:solidFill>
            </a:endParaRPr>
          </a:p>
          <a:p>
            <a:pPr algn="ctr"/>
            <a:r>
              <a:rPr lang="fr-FR" sz="2400" b="1" dirty="0">
                <a:solidFill>
                  <a:schemeClr val="tx2"/>
                </a:solidFill>
              </a:rPr>
              <a:t>Total points : </a:t>
            </a:r>
          </a:p>
        </p:txBody>
      </p:sp>
      <p:sp>
        <p:nvSpPr>
          <p:cNvPr id="13" name="ZoneTexte 12">
            <a:extLst>
              <a:ext uri="{FF2B5EF4-FFF2-40B4-BE49-F238E27FC236}">
                <a16:creationId xmlns:a16="http://schemas.microsoft.com/office/drawing/2014/main" id="{ECE9EE6E-FD7E-472A-8EFC-B2D8D9A6E860}"/>
              </a:ext>
            </a:extLst>
          </p:cNvPr>
          <p:cNvSpPr txBox="1"/>
          <p:nvPr/>
        </p:nvSpPr>
        <p:spPr>
          <a:xfrm>
            <a:off x="2238053" y="1341929"/>
            <a:ext cx="4638203" cy="430887"/>
          </a:xfrm>
          <a:prstGeom prst="rect">
            <a:avLst/>
          </a:prstGeom>
          <a:noFill/>
        </p:spPr>
        <p:txBody>
          <a:bodyPr wrap="square" rtlCol="0">
            <a:spAutoFit/>
          </a:bodyPr>
          <a:lstStyle/>
          <a:p>
            <a:pPr algn="ctr"/>
            <a:endParaRPr lang="fr-FR" sz="400" b="1" dirty="0">
              <a:solidFill>
                <a:schemeClr val="accent5"/>
              </a:solidFill>
            </a:endParaRPr>
          </a:p>
          <a:p>
            <a:pPr algn="ctr"/>
            <a:r>
              <a:rPr lang="fr-FR" b="1" dirty="0">
                <a:solidFill>
                  <a:schemeClr val="accent4"/>
                </a:solidFill>
              </a:rPr>
              <a:t>Name of </a:t>
            </a:r>
            <a:r>
              <a:rPr lang="fr-FR" b="1" dirty="0" err="1">
                <a:solidFill>
                  <a:schemeClr val="accent4"/>
                </a:solidFill>
              </a:rPr>
              <a:t>indicators</a:t>
            </a:r>
            <a:r>
              <a:rPr lang="fr-FR" b="1" dirty="0">
                <a:solidFill>
                  <a:schemeClr val="accent4"/>
                </a:solidFill>
              </a:rPr>
              <a:t> and </a:t>
            </a:r>
            <a:r>
              <a:rPr lang="fr-FR" b="1" dirty="0">
                <a:solidFill>
                  <a:schemeClr val="accent6"/>
                </a:solidFill>
              </a:rPr>
              <a:t>points </a:t>
            </a:r>
            <a:r>
              <a:rPr lang="fr-FR" b="1" dirty="0" err="1">
                <a:solidFill>
                  <a:schemeClr val="accent6"/>
                </a:solidFill>
              </a:rPr>
              <a:t>obtained</a:t>
            </a:r>
            <a:r>
              <a:rPr lang="fr-FR" b="1" dirty="0">
                <a:solidFill>
                  <a:schemeClr val="accent6"/>
                </a:solidFill>
              </a:rPr>
              <a:t> : </a:t>
            </a:r>
          </a:p>
        </p:txBody>
      </p:sp>
      <p:sp>
        <p:nvSpPr>
          <p:cNvPr id="14" name="ZoneTexte 13">
            <a:extLst>
              <a:ext uri="{FF2B5EF4-FFF2-40B4-BE49-F238E27FC236}">
                <a16:creationId xmlns:a16="http://schemas.microsoft.com/office/drawing/2014/main" id="{47BC1EFE-EEE7-4BA9-8360-5D0DAABA544C}"/>
              </a:ext>
            </a:extLst>
          </p:cNvPr>
          <p:cNvSpPr txBox="1"/>
          <p:nvPr/>
        </p:nvSpPr>
        <p:spPr>
          <a:xfrm>
            <a:off x="3059832" y="1700808"/>
            <a:ext cx="2952328" cy="338554"/>
          </a:xfrm>
          <a:prstGeom prst="rect">
            <a:avLst/>
          </a:prstGeom>
          <a:noFill/>
        </p:spPr>
        <p:txBody>
          <a:bodyPr wrap="square" rtlCol="0">
            <a:spAutoFit/>
          </a:bodyPr>
          <a:lstStyle/>
          <a:p>
            <a:pPr algn="ctr"/>
            <a:endParaRPr lang="fr-FR" sz="200" b="1" dirty="0">
              <a:solidFill>
                <a:schemeClr val="accent4"/>
              </a:solidFill>
            </a:endParaRPr>
          </a:p>
          <a:p>
            <a:pPr algn="ctr"/>
            <a:r>
              <a:rPr lang="fr-FR" sz="1400" b="1" dirty="0">
                <a:solidFill>
                  <a:schemeClr val="accent4"/>
                </a:solidFill>
              </a:rPr>
              <a:t>1 – Wage gap : </a:t>
            </a:r>
          </a:p>
        </p:txBody>
      </p:sp>
      <p:sp>
        <p:nvSpPr>
          <p:cNvPr id="2" name="Est égal à 1">
            <a:extLst>
              <a:ext uri="{FF2B5EF4-FFF2-40B4-BE49-F238E27FC236}">
                <a16:creationId xmlns:a16="http://schemas.microsoft.com/office/drawing/2014/main" id="{3B5E1459-0DE4-4404-8CEA-D1890A68BC1D}"/>
              </a:ext>
            </a:extLst>
          </p:cNvPr>
          <p:cNvSpPr/>
          <p:nvPr/>
        </p:nvSpPr>
        <p:spPr>
          <a:xfrm>
            <a:off x="4211960" y="5085184"/>
            <a:ext cx="576064" cy="432048"/>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5" name="ZoneTexte 14">
            <a:extLst>
              <a:ext uri="{FF2B5EF4-FFF2-40B4-BE49-F238E27FC236}">
                <a16:creationId xmlns:a16="http://schemas.microsoft.com/office/drawing/2014/main" id="{81243269-B6FB-4F04-9387-92ED7E85A919}"/>
              </a:ext>
            </a:extLst>
          </p:cNvPr>
          <p:cNvSpPr txBox="1"/>
          <p:nvPr/>
        </p:nvSpPr>
        <p:spPr>
          <a:xfrm>
            <a:off x="3059832" y="1845985"/>
            <a:ext cx="2952328" cy="430887"/>
          </a:xfrm>
          <a:prstGeom prst="rect">
            <a:avLst/>
          </a:prstGeom>
          <a:noFill/>
        </p:spPr>
        <p:txBody>
          <a:bodyPr wrap="square" rtlCol="0">
            <a:spAutoFit/>
          </a:bodyPr>
          <a:lstStyle/>
          <a:p>
            <a:pPr algn="ctr"/>
            <a:r>
              <a:rPr lang="fr-FR" sz="400" b="1" dirty="0">
                <a:solidFill>
                  <a:schemeClr val="accent6"/>
                </a:solidFill>
              </a:rPr>
              <a:t>w</a:t>
            </a:r>
          </a:p>
          <a:p>
            <a:pPr algn="ctr"/>
            <a:r>
              <a:rPr lang="fr-FR" b="1" u="sng" dirty="0">
                <a:solidFill>
                  <a:schemeClr val="accent6"/>
                </a:solidFill>
                <a:effectLst>
                  <a:outerShdw blurRad="38100" dist="38100" dir="2700000" algn="tl">
                    <a:srgbClr val="000000">
                      <a:alpha val="43137"/>
                    </a:srgbClr>
                  </a:outerShdw>
                </a:effectLst>
              </a:rPr>
              <a:t>37</a:t>
            </a:r>
            <a:r>
              <a:rPr lang="fr-FR" dirty="0">
                <a:solidFill>
                  <a:schemeClr val="accent6"/>
                </a:solidFill>
              </a:rPr>
              <a:t> points out of 40</a:t>
            </a:r>
          </a:p>
        </p:txBody>
      </p:sp>
      <p:sp>
        <p:nvSpPr>
          <p:cNvPr id="16" name="ZoneTexte 15">
            <a:extLst>
              <a:ext uri="{FF2B5EF4-FFF2-40B4-BE49-F238E27FC236}">
                <a16:creationId xmlns:a16="http://schemas.microsoft.com/office/drawing/2014/main" id="{D3AFC677-8442-41FD-92E7-6E5A79A39EC5}"/>
              </a:ext>
            </a:extLst>
          </p:cNvPr>
          <p:cNvSpPr txBox="1"/>
          <p:nvPr/>
        </p:nvSpPr>
        <p:spPr>
          <a:xfrm>
            <a:off x="2483768" y="2492896"/>
            <a:ext cx="4121198" cy="338554"/>
          </a:xfrm>
          <a:prstGeom prst="rect">
            <a:avLst/>
          </a:prstGeom>
          <a:noFill/>
        </p:spPr>
        <p:txBody>
          <a:bodyPr wrap="square" rtlCol="0">
            <a:spAutoFit/>
          </a:bodyPr>
          <a:lstStyle/>
          <a:p>
            <a:pPr algn="ctr"/>
            <a:endParaRPr lang="fr-FR" sz="200" b="1" dirty="0">
              <a:solidFill>
                <a:schemeClr val="accent4"/>
              </a:solidFill>
            </a:endParaRPr>
          </a:p>
          <a:p>
            <a:pPr algn="ctr"/>
            <a:r>
              <a:rPr lang="fr-FR" sz="1400" b="1" dirty="0">
                <a:solidFill>
                  <a:schemeClr val="accent4"/>
                </a:solidFill>
              </a:rPr>
              <a:t>2 – </a:t>
            </a:r>
            <a:r>
              <a:rPr lang="fr-FR" sz="1400" b="1" dirty="0" err="1">
                <a:solidFill>
                  <a:schemeClr val="accent4"/>
                </a:solidFill>
              </a:rPr>
              <a:t>individual</a:t>
            </a:r>
            <a:r>
              <a:rPr lang="fr-FR" sz="1400" b="1" dirty="0">
                <a:solidFill>
                  <a:schemeClr val="accent4"/>
                </a:solidFill>
              </a:rPr>
              <a:t> </a:t>
            </a:r>
            <a:r>
              <a:rPr lang="fr-FR" sz="1400" b="1" dirty="0" err="1">
                <a:solidFill>
                  <a:schemeClr val="accent4"/>
                </a:solidFill>
              </a:rPr>
              <a:t>increase</a:t>
            </a:r>
            <a:r>
              <a:rPr lang="fr-FR" sz="1400" b="1" dirty="0">
                <a:solidFill>
                  <a:schemeClr val="accent4"/>
                </a:solidFill>
              </a:rPr>
              <a:t> gap : </a:t>
            </a:r>
          </a:p>
        </p:txBody>
      </p:sp>
      <p:sp>
        <p:nvSpPr>
          <p:cNvPr id="17" name="ZoneTexte 16">
            <a:extLst>
              <a:ext uri="{FF2B5EF4-FFF2-40B4-BE49-F238E27FC236}">
                <a16:creationId xmlns:a16="http://schemas.microsoft.com/office/drawing/2014/main" id="{2C5F53BB-1838-41C5-A488-B34D15C1CE0B}"/>
              </a:ext>
            </a:extLst>
          </p:cNvPr>
          <p:cNvSpPr txBox="1"/>
          <p:nvPr/>
        </p:nvSpPr>
        <p:spPr>
          <a:xfrm>
            <a:off x="3059832" y="2636912"/>
            <a:ext cx="2952328" cy="430887"/>
          </a:xfrm>
          <a:prstGeom prst="rect">
            <a:avLst/>
          </a:prstGeom>
          <a:noFill/>
        </p:spPr>
        <p:txBody>
          <a:bodyPr wrap="square" rtlCol="0">
            <a:spAutoFit/>
          </a:bodyPr>
          <a:lstStyle/>
          <a:p>
            <a:pPr algn="ctr"/>
            <a:endParaRPr lang="fr-FR" sz="400" b="1" dirty="0">
              <a:solidFill>
                <a:schemeClr val="accent6"/>
              </a:solidFill>
            </a:endParaRPr>
          </a:p>
          <a:p>
            <a:pPr algn="ctr"/>
            <a:r>
              <a:rPr lang="fr-FR" b="1" u="sng" dirty="0">
                <a:solidFill>
                  <a:schemeClr val="accent6"/>
                </a:solidFill>
                <a:effectLst>
                  <a:outerShdw blurRad="38100" dist="38100" dir="2700000" algn="tl">
                    <a:srgbClr val="000000">
                      <a:alpha val="43137"/>
                    </a:srgbClr>
                  </a:outerShdw>
                </a:effectLst>
              </a:rPr>
              <a:t>15</a:t>
            </a:r>
            <a:r>
              <a:rPr lang="fr-FR" b="1" dirty="0">
                <a:solidFill>
                  <a:schemeClr val="accent6"/>
                </a:solidFill>
              </a:rPr>
              <a:t> </a:t>
            </a:r>
            <a:r>
              <a:rPr lang="fr-FR" dirty="0">
                <a:solidFill>
                  <a:schemeClr val="accent6"/>
                </a:solidFill>
              </a:rPr>
              <a:t>points out of 35</a:t>
            </a:r>
          </a:p>
        </p:txBody>
      </p:sp>
      <p:sp>
        <p:nvSpPr>
          <p:cNvPr id="3" name="Signe Plus 2">
            <a:extLst>
              <a:ext uri="{FF2B5EF4-FFF2-40B4-BE49-F238E27FC236}">
                <a16:creationId xmlns:a16="http://schemas.microsoft.com/office/drawing/2014/main" id="{D78A642C-8A32-449C-B173-D93D37E1AE47}"/>
              </a:ext>
            </a:extLst>
          </p:cNvPr>
          <p:cNvSpPr/>
          <p:nvPr/>
        </p:nvSpPr>
        <p:spPr>
          <a:xfrm>
            <a:off x="4355976" y="2276872"/>
            <a:ext cx="300980" cy="289193"/>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ZoneTexte 17">
            <a:extLst>
              <a:ext uri="{FF2B5EF4-FFF2-40B4-BE49-F238E27FC236}">
                <a16:creationId xmlns:a16="http://schemas.microsoft.com/office/drawing/2014/main" id="{5A3C4E19-5B06-400F-A550-FE3803F826D9}"/>
              </a:ext>
            </a:extLst>
          </p:cNvPr>
          <p:cNvSpPr txBox="1"/>
          <p:nvPr/>
        </p:nvSpPr>
        <p:spPr>
          <a:xfrm>
            <a:off x="2467026" y="3284984"/>
            <a:ext cx="4121198" cy="553998"/>
          </a:xfrm>
          <a:prstGeom prst="rect">
            <a:avLst/>
          </a:prstGeom>
          <a:noFill/>
        </p:spPr>
        <p:txBody>
          <a:bodyPr wrap="square" rtlCol="0">
            <a:spAutoFit/>
          </a:bodyPr>
          <a:lstStyle/>
          <a:p>
            <a:pPr algn="ctr"/>
            <a:endParaRPr lang="fr-FR" sz="200" b="1" dirty="0">
              <a:solidFill>
                <a:schemeClr val="accent4"/>
              </a:solidFill>
            </a:endParaRPr>
          </a:p>
          <a:p>
            <a:pPr algn="ctr"/>
            <a:r>
              <a:rPr lang="fr-FR" sz="1400" b="1" dirty="0">
                <a:solidFill>
                  <a:schemeClr val="accent4"/>
                </a:solidFill>
              </a:rPr>
              <a:t>3 – percentage of </a:t>
            </a:r>
            <a:r>
              <a:rPr lang="fr-FR" sz="1400" b="1" dirty="0" err="1">
                <a:solidFill>
                  <a:schemeClr val="accent4"/>
                </a:solidFill>
              </a:rPr>
              <a:t>employees</a:t>
            </a:r>
            <a:r>
              <a:rPr lang="fr-FR" sz="1400" b="1" dirty="0">
                <a:solidFill>
                  <a:schemeClr val="accent4"/>
                </a:solidFill>
              </a:rPr>
              <a:t> </a:t>
            </a:r>
            <a:r>
              <a:rPr lang="fr-FR" sz="1400" b="1" dirty="0" err="1">
                <a:solidFill>
                  <a:schemeClr val="accent4"/>
                </a:solidFill>
              </a:rPr>
              <a:t>increased</a:t>
            </a:r>
            <a:r>
              <a:rPr lang="fr-FR" sz="1400" b="1" dirty="0">
                <a:solidFill>
                  <a:schemeClr val="accent4"/>
                </a:solidFill>
              </a:rPr>
              <a:t> </a:t>
            </a:r>
            <a:r>
              <a:rPr lang="fr-FR" sz="1400" b="1" dirty="0" err="1">
                <a:solidFill>
                  <a:schemeClr val="accent4"/>
                </a:solidFill>
              </a:rPr>
              <a:t>returning</a:t>
            </a:r>
            <a:r>
              <a:rPr lang="fr-FR" sz="1400" b="1" dirty="0">
                <a:solidFill>
                  <a:schemeClr val="accent4"/>
                </a:solidFill>
              </a:rPr>
              <a:t> </a:t>
            </a:r>
            <a:r>
              <a:rPr lang="fr-FR" sz="1400" b="1" dirty="0" err="1">
                <a:solidFill>
                  <a:schemeClr val="accent4"/>
                </a:solidFill>
              </a:rPr>
              <a:t>from</a:t>
            </a:r>
            <a:r>
              <a:rPr lang="fr-FR" sz="1400" b="1" dirty="0">
                <a:solidFill>
                  <a:schemeClr val="accent4"/>
                </a:solidFill>
              </a:rPr>
              <a:t> a </a:t>
            </a:r>
            <a:r>
              <a:rPr lang="fr-FR" sz="1400" b="1" dirty="0" err="1">
                <a:solidFill>
                  <a:schemeClr val="accent4"/>
                </a:solidFill>
              </a:rPr>
              <a:t>maternity</a:t>
            </a:r>
            <a:r>
              <a:rPr lang="fr-FR" sz="1400" b="1" dirty="0">
                <a:solidFill>
                  <a:schemeClr val="accent4"/>
                </a:solidFill>
              </a:rPr>
              <a:t> </a:t>
            </a:r>
            <a:r>
              <a:rPr lang="fr-FR" sz="1400" b="1" dirty="0" err="1">
                <a:solidFill>
                  <a:schemeClr val="accent4"/>
                </a:solidFill>
              </a:rPr>
              <a:t>leave</a:t>
            </a:r>
            <a:r>
              <a:rPr lang="fr-FR" sz="1400" b="1" dirty="0">
                <a:solidFill>
                  <a:schemeClr val="accent4"/>
                </a:solidFill>
              </a:rPr>
              <a:t> :  </a:t>
            </a:r>
          </a:p>
        </p:txBody>
      </p:sp>
      <p:sp>
        <p:nvSpPr>
          <p:cNvPr id="19" name="ZoneTexte 18">
            <a:extLst>
              <a:ext uri="{FF2B5EF4-FFF2-40B4-BE49-F238E27FC236}">
                <a16:creationId xmlns:a16="http://schemas.microsoft.com/office/drawing/2014/main" id="{33BE81FF-A747-401D-87BA-75C0CB6AEFE3}"/>
              </a:ext>
            </a:extLst>
          </p:cNvPr>
          <p:cNvSpPr txBox="1"/>
          <p:nvPr/>
        </p:nvSpPr>
        <p:spPr>
          <a:xfrm>
            <a:off x="3059832" y="3645024"/>
            <a:ext cx="2952328" cy="430887"/>
          </a:xfrm>
          <a:prstGeom prst="rect">
            <a:avLst/>
          </a:prstGeom>
          <a:noFill/>
        </p:spPr>
        <p:txBody>
          <a:bodyPr wrap="square" rtlCol="0">
            <a:spAutoFit/>
          </a:bodyPr>
          <a:lstStyle/>
          <a:p>
            <a:pPr algn="ctr"/>
            <a:endParaRPr lang="fr-FR" sz="400" b="1" dirty="0">
              <a:solidFill>
                <a:schemeClr val="accent6"/>
              </a:solidFill>
            </a:endParaRPr>
          </a:p>
          <a:p>
            <a:pPr algn="ctr"/>
            <a:r>
              <a:rPr lang="fr-FR" dirty="0">
                <a:solidFill>
                  <a:schemeClr val="accent6"/>
                </a:solidFill>
              </a:rPr>
              <a:t> </a:t>
            </a:r>
            <a:r>
              <a:rPr lang="fr-FR" b="1" u="sng" dirty="0">
                <a:solidFill>
                  <a:schemeClr val="accent6"/>
                </a:solidFill>
                <a:effectLst>
                  <a:outerShdw blurRad="38100" dist="38100" dir="2700000" algn="tl">
                    <a:srgbClr val="000000">
                      <a:alpha val="43137"/>
                    </a:srgbClr>
                  </a:outerShdw>
                </a:effectLst>
              </a:rPr>
              <a:t>15</a:t>
            </a:r>
            <a:r>
              <a:rPr lang="fr-FR" dirty="0">
                <a:solidFill>
                  <a:schemeClr val="accent6"/>
                </a:solidFill>
              </a:rPr>
              <a:t> points out of 15</a:t>
            </a:r>
          </a:p>
        </p:txBody>
      </p:sp>
      <p:sp>
        <p:nvSpPr>
          <p:cNvPr id="20" name="Signe Plus 19">
            <a:extLst>
              <a:ext uri="{FF2B5EF4-FFF2-40B4-BE49-F238E27FC236}">
                <a16:creationId xmlns:a16="http://schemas.microsoft.com/office/drawing/2014/main" id="{AA0AC696-C914-42E3-BF6F-1B9D390BDA8B}"/>
              </a:ext>
            </a:extLst>
          </p:cNvPr>
          <p:cNvSpPr/>
          <p:nvPr/>
        </p:nvSpPr>
        <p:spPr>
          <a:xfrm>
            <a:off x="4355976" y="3068960"/>
            <a:ext cx="300980" cy="289193"/>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ZoneTexte 20">
            <a:extLst>
              <a:ext uri="{FF2B5EF4-FFF2-40B4-BE49-F238E27FC236}">
                <a16:creationId xmlns:a16="http://schemas.microsoft.com/office/drawing/2014/main" id="{E20BBD98-0C60-4C3F-B96F-7E26BAF19E36}"/>
              </a:ext>
            </a:extLst>
          </p:cNvPr>
          <p:cNvSpPr txBox="1"/>
          <p:nvPr/>
        </p:nvSpPr>
        <p:spPr>
          <a:xfrm>
            <a:off x="2467026" y="4293096"/>
            <a:ext cx="4121198" cy="553998"/>
          </a:xfrm>
          <a:prstGeom prst="rect">
            <a:avLst/>
          </a:prstGeom>
          <a:noFill/>
        </p:spPr>
        <p:txBody>
          <a:bodyPr wrap="square" rtlCol="0">
            <a:spAutoFit/>
          </a:bodyPr>
          <a:lstStyle/>
          <a:p>
            <a:pPr algn="ctr"/>
            <a:endParaRPr lang="fr-FR" sz="200" b="1" dirty="0">
              <a:solidFill>
                <a:schemeClr val="accent4"/>
              </a:solidFill>
            </a:endParaRPr>
          </a:p>
          <a:p>
            <a:pPr algn="ctr"/>
            <a:r>
              <a:rPr lang="fr-FR" sz="1400" b="1" dirty="0">
                <a:solidFill>
                  <a:schemeClr val="accent4"/>
                </a:solidFill>
              </a:rPr>
              <a:t>4 – </a:t>
            </a:r>
            <a:r>
              <a:rPr lang="fr-FR" sz="1400" b="1" dirty="0" err="1">
                <a:solidFill>
                  <a:schemeClr val="accent4"/>
                </a:solidFill>
              </a:rPr>
              <a:t>number</a:t>
            </a:r>
            <a:r>
              <a:rPr lang="fr-FR" sz="1400" b="1" dirty="0">
                <a:solidFill>
                  <a:schemeClr val="accent4"/>
                </a:solidFill>
              </a:rPr>
              <a:t> of </a:t>
            </a:r>
            <a:r>
              <a:rPr lang="fr-FR" sz="1400" b="1" dirty="0" err="1">
                <a:solidFill>
                  <a:schemeClr val="accent4"/>
                </a:solidFill>
              </a:rPr>
              <a:t>employees</a:t>
            </a:r>
            <a:r>
              <a:rPr lang="fr-FR" sz="1400" b="1" dirty="0">
                <a:solidFill>
                  <a:schemeClr val="accent4"/>
                </a:solidFill>
              </a:rPr>
              <a:t> of the </a:t>
            </a:r>
            <a:r>
              <a:rPr lang="fr-FR" sz="1400" b="1" dirty="0" err="1">
                <a:solidFill>
                  <a:schemeClr val="accent4"/>
                </a:solidFill>
              </a:rPr>
              <a:t>under-represented</a:t>
            </a:r>
            <a:r>
              <a:rPr lang="fr-FR" sz="1400" b="1" dirty="0">
                <a:solidFill>
                  <a:schemeClr val="accent4"/>
                </a:solidFill>
              </a:rPr>
              <a:t> </a:t>
            </a:r>
            <a:r>
              <a:rPr lang="fr-FR" sz="1400" b="1" dirty="0" err="1">
                <a:solidFill>
                  <a:schemeClr val="accent4"/>
                </a:solidFill>
              </a:rPr>
              <a:t>category</a:t>
            </a:r>
            <a:r>
              <a:rPr lang="fr-FR" sz="1400" b="1" dirty="0">
                <a:solidFill>
                  <a:schemeClr val="accent4"/>
                </a:solidFill>
              </a:rPr>
              <a:t> </a:t>
            </a:r>
            <a:r>
              <a:rPr lang="fr-FR" sz="1400" b="1" dirty="0" err="1">
                <a:solidFill>
                  <a:schemeClr val="accent4"/>
                </a:solidFill>
              </a:rPr>
              <a:t>among</a:t>
            </a:r>
            <a:r>
              <a:rPr lang="fr-FR" sz="1400" b="1" dirty="0">
                <a:solidFill>
                  <a:schemeClr val="accent4"/>
                </a:solidFill>
              </a:rPr>
              <a:t> the 10 </a:t>
            </a:r>
            <a:r>
              <a:rPr lang="fr-FR" sz="1400" b="1" dirty="0" err="1">
                <a:solidFill>
                  <a:schemeClr val="accent4"/>
                </a:solidFill>
              </a:rPr>
              <a:t>highest</a:t>
            </a:r>
            <a:r>
              <a:rPr lang="fr-FR" sz="1400" b="1" dirty="0">
                <a:solidFill>
                  <a:schemeClr val="accent4"/>
                </a:solidFill>
              </a:rPr>
              <a:t> </a:t>
            </a:r>
            <a:r>
              <a:rPr lang="fr-FR" sz="1400" b="1" dirty="0" err="1">
                <a:solidFill>
                  <a:schemeClr val="accent4"/>
                </a:solidFill>
              </a:rPr>
              <a:t>earners</a:t>
            </a:r>
            <a:r>
              <a:rPr lang="fr-FR" sz="1400" b="1" dirty="0">
                <a:solidFill>
                  <a:schemeClr val="accent4"/>
                </a:solidFill>
              </a:rPr>
              <a:t> :  </a:t>
            </a:r>
          </a:p>
        </p:txBody>
      </p:sp>
      <p:sp>
        <p:nvSpPr>
          <p:cNvPr id="22" name="ZoneTexte 21">
            <a:extLst>
              <a:ext uri="{FF2B5EF4-FFF2-40B4-BE49-F238E27FC236}">
                <a16:creationId xmlns:a16="http://schemas.microsoft.com/office/drawing/2014/main" id="{423F45B6-E89A-45A3-81F4-5295E1F5785E}"/>
              </a:ext>
            </a:extLst>
          </p:cNvPr>
          <p:cNvSpPr txBox="1"/>
          <p:nvPr/>
        </p:nvSpPr>
        <p:spPr>
          <a:xfrm>
            <a:off x="3059832" y="4653136"/>
            <a:ext cx="2952328" cy="430887"/>
          </a:xfrm>
          <a:prstGeom prst="rect">
            <a:avLst/>
          </a:prstGeom>
          <a:noFill/>
        </p:spPr>
        <p:txBody>
          <a:bodyPr wrap="square" rtlCol="0">
            <a:spAutoFit/>
          </a:bodyPr>
          <a:lstStyle/>
          <a:p>
            <a:pPr algn="ctr"/>
            <a:r>
              <a:rPr lang="fr-FR" sz="400" b="1" dirty="0">
                <a:solidFill>
                  <a:schemeClr val="accent6"/>
                </a:solidFill>
              </a:rPr>
              <a:t>g</a:t>
            </a:r>
          </a:p>
          <a:p>
            <a:pPr algn="ctr"/>
            <a:r>
              <a:rPr lang="fr-FR" b="1" u="sng" dirty="0">
                <a:solidFill>
                  <a:schemeClr val="accent6"/>
                </a:solidFill>
                <a:effectLst>
                  <a:outerShdw blurRad="38100" dist="38100" dir="2700000" algn="tl">
                    <a:srgbClr val="000000">
                      <a:alpha val="43137"/>
                    </a:srgbClr>
                  </a:outerShdw>
                </a:effectLst>
              </a:rPr>
              <a:t>0</a:t>
            </a:r>
            <a:r>
              <a:rPr lang="fr-FR" b="1" dirty="0">
                <a:solidFill>
                  <a:schemeClr val="accent6"/>
                </a:solidFill>
              </a:rPr>
              <a:t> </a:t>
            </a:r>
            <a:r>
              <a:rPr lang="fr-FR" dirty="0">
                <a:solidFill>
                  <a:schemeClr val="accent6"/>
                </a:solidFill>
              </a:rPr>
              <a:t>point sur 10</a:t>
            </a:r>
          </a:p>
        </p:txBody>
      </p:sp>
      <p:sp>
        <p:nvSpPr>
          <p:cNvPr id="23" name="Signe Plus 22">
            <a:extLst>
              <a:ext uri="{FF2B5EF4-FFF2-40B4-BE49-F238E27FC236}">
                <a16:creationId xmlns:a16="http://schemas.microsoft.com/office/drawing/2014/main" id="{CE082736-D5A8-4E8F-A7D3-6642D23330AB}"/>
              </a:ext>
            </a:extLst>
          </p:cNvPr>
          <p:cNvSpPr/>
          <p:nvPr/>
        </p:nvSpPr>
        <p:spPr>
          <a:xfrm>
            <a:off x="4355976" y="4077072"/>
            <a:ext cx="300980" cy="289193"/>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p:cNvSpPr/>
          <p:nvPr/>
        </p:nvSpPr>
        <p:spPr>
          <a:xfrm>
            <a:off x="323528" y="81403"/>
            <a:ext cx="7544050" cy="577081"/>
          </a:xfrm>
          <a:prstGeom prst="rect">
            <a:avLst/>
          </a:prstGeom>
        </p:spPr>
        <p:txBody>
          <a:bodyPr wrap="square">
            <a:spAutoFit/>
          </a:bodyPr>
          <a:lstStyle/>
          <a:p>
            <a:pPr algn="just"/>
            <a:r>
              <a:rPr lang="en-US" sz="1050" b="1" dirty="0">
                <a:solidFill>
                  <a:schemeClr val="tx2"/>
                </a:solidFill>
              </a:rPr>
              <a:t>To achieve equal remuneration between women and men workers, the law dated September 5th, 2018 on the freedom to choose one's professional future requires companies an obligation to achieve results by creating a Gender Index.</a:t>
            </a:r>
          </a:p>
          <a:p>
            <a:pPr algn="just"/>
            <a:r>
              <a:rPr lang="en-US" sz="1050" b="1" dirty="0">
                <a:solidFill>
                  <a:schemeClr val="tx2"/>
                </a:solidFill>
              </a:rPr>
              <a:t>Through 4 indicators, this index allows a measurement of the company's situation in terms of professional equality.</a:t>
            </a:r>
            <a:endParaRPr lang="fr-FR" sz="1050" b="1" dirty="0">
              <a:solidFill>
                <a:schemeClr val="tx2"/>
              </a:solidFill>
            </a:endParaRPr>
          </a:p>
        </p:txBody>
      </p:sp>
    </p:spTree>
    <p:extLst>
      <p:ext uri="{BB962C8B-B14F-4D97-AF65-F5344CB8AC3E}">
        <p14:creationId xmlns:p14="http://schemas.microsoft.com/office/powerpoint/2010/main" val="1114217597"/>
      </p:ext>
    </p:extLst>
  </p:cSld>
  <p:clrMapOvr>
    <a:masterClrMapping/>
  </p:clrMapOvr>
</p:sld>
</file>

<file path=ppt/theme/theme1.xml><?xml version="1.0" encoding="utf-8"?>
<a:theme xmlns:a="http://schemas.openxmlformats.org/drawingml/2006/main" name="1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TotalTime>
  <Words>204</Words>
  <Application>Microsoft Office PowerPoint</Application>
  <PresentationFormat>Affichage à l'écran (4:3)</PresentationFormat>
  <Paragraphs>31</Paragraphs>
  <Slides>2</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vt:i4>
      </vt:variant>
    </vt:vector>
  </HeadingPairs>
  <TitlesOfParts>
    <vt:vector size="7" baseType="lpstr">
      <vt:lpstr>Arial</vt:lpstr>
      <vt:lpstr>Calibri</vt:lpstr>
      <vt:lpstr>Century Gothic</vt:lpstr>
      <vt:lpstr>Courier New</vt:lpstr>
      <vt:lpstr>1_Thème Office</vt:lpstr>
      <vt:lpstr>Présentation PowerPoint</vt:lpstr>
      <vt:lpstr>Présentation PowerPoint</vt:lpstr>
    </vt:vector>
  </TitlesOfParts>
  <Company>PDL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Maxime HELSTROFFER</dc:creator>
  <cp:lastModifiedBy>Valérie MONCHATRE</cp:lastModifiedBy>
  <cp:revision>55</cp:revision>
  <cp:lastPrinted>2025-02-28T14:46:23Z</cp:lastPrinted>
  <dcterms:created xsi:type="dcterms:W3CDTF">2018-09-27T06:59:30Z</dcterms:created>
  <dcterms:modified xsi:type="dcterms:W3CDTF">2025-02-28T15:28:05Z</dcterms:modified>
</cp:coreProperties>
</file>